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7" r:id="rId21"/>
    <p:sldId id="278" r:id="rId22"/>
    <p:sldId id="279" r:id="rId23"/>
    <p:sldId id="280" r:id="rId24"/>
  </p:sldIdLst>
  <p:sldSz cx="18288000" cy="10287000"/>
  <p:notesSz cx="6858000" cy="9144000"/>
  <p:embeddedFontLst>
    <p:embeddedFont>
      <p:font typeface="Arimo" panose="020B0604020202020204" charset="0"/>
      <p:regular r:id="rId26"/>
    </p:embeddedFont>
    <p:embeddedFont>
      <p:font typeface="Arimo Bold" panose="020B0604020202020204" charset="0"/>
      <p:regular r:id="rId27"/>
    </p:embeddedFont>
    <p:embeddedFont>
      <p:font typeface="Arimo Bold Italics" panose="020B0604020202020204" charset="0"/>
      <p:regular r:id="rId28"/>
    </p:embeddedFont>
    <p:embeddedFont>
      <p:font typeface="Blinker" panose="020B0604020202020204" charset="0"/>
      <p:regular r:id="rId29"/>
    </p:embeddedFont>
    <p:embeddedFont>
      <p:font typeface="Blinker Bold" panose="020B0604020202020204" charset="0"/>
      <p:regular r:id="rId30"/>
    </p:embeddedFont>
    <p:embeddedFont>
      <p:font typeface="Canva Sans" panose="020B0604020202020204" charset="0"/>
      <p:regular r:id="rId31"/>
    </p:embeddedFont>
    <p:embeddedFont>
      <p:font typeface="Canva Sans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8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are 3 main tools used throughout the reaserch process that helped us:</a:t>
            </a:r>
          </a:p>
          <a:p>
            <a:r>
              <a:rPr lang="en-US"/>
              <a:t>Visual Studio Code with GIT:</a:t>
            </a:r>
          </a:p>
          <a:p>
            <a:r>
              <a:rPr lang="en-US"/>
              <a:t>Utilizing visual studio code with git integration for code management – </a:t>
            </a:r>
          </a:p>
          <a:p>
            <a:r>
              <a:rPr lang="en-US"/>
              <a:t>ensuring flexibility and consistency across different machines.</a:t>
            </a:r>
          </a:p>
          <a:p>
            <a:endParaRPr lang="en-US"/>
          </a:p>
          <a:p>
            <a:r>
              <a:rPr lang="en-US"/>
              <a:t>Cloud computing:</a:t>
            </a:r>
          </a:p>
          <a:p>
            <a:endParaRPr lang="en-US"/>
          </a:p>
          <a:p>
            <a:endParaRPr lang="en-US"/>
          </a:p>
          <a:p>
            <a:r>
              <a:rPr lang="en-US"/>
              <a:t>Software and Libraries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dive deeper into the causes of this skewness:</a:t>
            </a:r>
          </a:p>
          <a:p>
            <a:r>
              <a:rPr lang="en-US"/>
              <a:t>Analyze the Hard-to-Predict Links (those with 0-5 correct predictions):</a:t>
            </a:r>
          </a:p>
          <a:p>
            <a:r>
              <a:rPr lang="en-US"/>
              <a:t>Investigate which links are difficult to predict. Are these links between certain types of papers or node classes? Are they more isolated in the graph or weakly connected to other nodes?</a:t>
            </a:r>
          </a:p>
          <a:p>
            <a:r>
              <a:rPr lang="en-US"/>
              <a:t>Examine the Node and Edge Attributes:</a:t>
            </a:r>
          </a:p>
          <a:p>
            <a:r>
              <a:rPr lang="en-US"/>
              <a:t>Look at the node features associated with the harder-to-predict edges. Do these nodes have unique or rare attributes? Are the features insufficient to help predict the link?</a:t>
            </a:r>
          </a:p>
          <a:p>
            <a:endParaRPr lang="en-US"/>
          </a:p>
          <a:p>
            <a:endParaRPr lang="en-US"/>
          </a:p>
          <a:p>
            <a:r>
              <a:rPr lang="en-US"/>
              <a:t>Inspect Graph Structure:</a:t>
            </a:r>
          </a:p>
          <a:p>
            <a:r>
              <a:rPr lang="en-US"/>
              <a:t>Check if the links that are well-predicted come from dense clusters of nodes (e.g., citations within similar research fields) and if the hard-to-predict links come from sparse or noisy parts of the graph. </a:t>
            </a:r>
          </a:p>
          <a:p>
            <a:r>
              <a:rPr lang="en-US"/>
              <a:t>כלומר, קשתות שזוהו- האם הצמתים שיוצרים אותם מחוברים להרבה צמתים אחרים ולכן נמצאים באותו קלאסטר והפוך עבור קשתות שהיה קשה לזהות.</a:t>
            </a:r>
          </a:p>
          <a:p>
            <a:endParaRPr lang="en-US"/>
          </a:p>
          <a:p>
            <a:endParaRPr lang="en-US"/>
          </a:p>
          <a:p>
            <a:r>
              <a:rPr lang="en-US"/>
              <a:t>Adjust Model or Graph Augmentation:</a:t>
            </a:r>
          </a:p>
          <a:p>
            <a:r>
              <a:rPr lang="en-US"/>
              <a:t>Consider applying different graph augmentations, such as using higher-order connectivity (more hops) in your model, to capture more global patterns in the graph. This might help with predicting links that are not well-connected locally but are part of global patterns.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20.png"/><Relationship Id="rId4" Type="http://schemas.openxmlformats.org/officeDocument/2006/relationships/image" Target="../media/image7.sv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22.sv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1.png"/><Relationship Id="rId12" Type="http://schemas.openxmlformats.org/officeDocument/2006/relationships/image" Target="../media/image32.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31.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30.svg"/><Relationship Id="rId14" Type="http://schemas.openxmlformats.org/officeDocument/2006/relationships/image" Target="../media/image34.sv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1.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38.svg"/><Relationship Id="rId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image" Target="../media/image3.svg"/><Relationship Id="rId9"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2.png"/><Relationship Id="rId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image" Target="../media/image7.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26531" y="1018462"/>
            <a:ext cx="11634937" cy="4476750"/>
          </a:xfrm>
          <a:prstGeom prst="rect">
            <a:avLst/>
          </a:prstGeom>
        </p:spPr>
        <p:txBody>
          <a:bodyPr lIns="0" tIns="0" rIns="0" bIns="0" rtlCol="0" anchor="t">
            <a:spAutoFit/>
          </a:bodyPr>
          <a:lstStyle/>
          <a:p>
            <a:pPr algn="ctr">
              <a:lnSpc>
                <a:spcPts val="8760"/>
              </a:lnSpc>
            </a:pPr>
            <a:r>
              <a:rPr lang="en-US" sz="7300">
                <a:solidFill>
                  <a:srgbClr val="2A2A2A"/>
                </a:solidFill>
                <a:latin typeface="Arimo"/>
                <a:ea typeface="Arimo"/>
                <a:cs typeface="Arimo"/>
                <a:sym typeface="Arimo"/>
              </a:rPr>
              <a:t>Evaluation of edges readiness using masked graph autoencoders - MaskGAE</a:t>
            </a:r>
          </a:p>
        </p:txBody>
      </p:sp>
      <p:sp>
        <p:nvSpPr>
          <p:cNvPr id="3" name="TextBox 3"/>
          <p:cNvSpPr txBox="1"/>
          <p:nvPr/>
        </p:nvSpPr>
        <p:spPr>
          <a:xfrm>
            <a:off x="4706775" y="5835594"/>
            <a:ext cx="8874750" cy="535781"/>
          </a:xfrm>
          <a:prstGeom prst="rect">
            <a:avLst/>
          </a:prstGeom>
        </p:spPr>
        <p:txBody>
          <a:bodyPr lIns="0" tIns="0" rIns="0" bIns="0" rtlCol="0" anchor="t">
            <a:spAutoFit/>
          </a:bodyPr>
          <a:lstStyle/>
          <a:p>
            <a:pPr algn="ctr">
              <a:lnSpc>
                <a:spcPts val="3840"/>
              </a:lnSpc>
            </a:pPr>
            <a:r>
              <a:rPr lang="en-US" sz="3200">
                <a:solidFill>
                  <a:srgbClr val="2A2A2A"/>
                </a:solidFill>
                <a:latin typeface="Arimo"/>
                <a:ea typeface="Arimo"/>
                <a:cs typeface="Arimo"/>
                <a:sym typeface="Arimo"/>
              </a:rPr>
              <a:t>Capstone Project Phase B</a:t>
            </a:r>
          </a:p>
        </p:txBody>
      </p:sp>
      <p:grpSp>
        <p:nvGrpSpPr>
          <p:cNvPr id="4" name="Group 4"/>
          <p:cNvGrpSpPr/>
          <p:nvPr/>
        </p:nvGrpSpPr>
        <p:grpSpPr>
          <a:xfrm>
            <a:off x="3932625" y="5572922"/>
            <a:ext cx="10422750" cy="57150"/>
            <a:chOff x="0" y="0"/>
            <a:chExt cx="13897000" cy="76200"/>
          </a:xfrm>
        </p:grpSpPr>
        <p:sp>
          <p:nvSpPr>
            <p:cNvPr id="5" name="Freeform 5"/>
            <p:cNvSpPr/>
            <p:nvPr/>
          </p:nvSpPr>
          <p:spPr>
            <a:xfrm>
              <a:off x="0" y="0"/>
              <a:ext cx="13905483" cy="84709"/>
            </a:xfrm>
            <a:custGeom>
              <a:avLst/>
              <a:gdLst/>
              <a:ahLst/>
              <a:cxnLst/>
              <a:rect l="l" t="t" r="r" b="b"/>
              <a:pathLst>
                <a:path w="13905483" h="84709">
                  <a:moveTo>
                    <a:pt x="17018" y="0"/>
                  </a:moveTo>
                  <a:lnTo>
                    <a:pt x="13888593" y="50800"/>
                  </a:lnTo>
                  <a:cubicBezTo>
                    <a:pt x="13897990" y="50800"/>
                    <a:pt x="13905483" y="58420"/>
                    <a:pt x="13905483" y="67818"/>
                  </a:cubicBezTo>
                  <a:cubicBezTo>
                    <a:pt x="13905483" y="77216"/>
                    <a:pt x="13897863" y="84709"/>
                    <a:pt x="13888465" y="84709"/>
                  </a:cubicBezTo>
                  <a:lnTo>
                    <a:pt x="16891" y="33909"/>
                  </a:lnTo>
                  <a:cubicBezTo>
                    <a:pt x="7493" y="33782"/>
                    <a:pt x="0" y="26162"/>
                    <a:pt x="0" y="16891"/>
                  </a:cubicBezTo>
                  <a:cubicBezTo>
                    <a:pt x="0" y="7620"/>
                    <a:pt x="7620" y="0"/>
                    <a:pt x="17018" y="0"/>
                  </a:cubicBezTo>
                  <a:close/>
                </a:path>
              </a:pathLst>
            </a:custGeom>
            <a:solidFill>
              <a:srgbClr val="2A2A2A"/>
            </a:solidFill>
          </p:spPr>
          <p:txBody>
            <a:bodyPr/>
            <a:lstStyle/>
            <a:p>
              <a:endParaRPr lang="he-IL"/>
            </a:p>
          </p:txBody>
        </p:sp>
      </p:grpSp>
      <p:grpSp>
        <p:nvGrpSpPr>
          <p:cNvPr id="6" name="Group 6"/>
          <p:cNvGrpSpPr/>
          <p:nvPr/>
        </p:nvGrpSpPr>
        <p:grpSpPr>
          <a:xfrm>
            <a:off x="3932625" y="6578972"/>
            <a:ext cx="10422750" cy="57150"/>
            <a:chOff x="0" y="0"/>
            <a:chExt cx="13897000" cy="76200"/>
          </a:xfrm>
        </p:grpSpPr>
        <p:sp>
          <p:nvSpPr>
            <p:cNvPr id="7" name="Freeform 7"/>
            <p:cNvSpPr/>
            <p:nvPr/>
          </p:nvSpPr>
          <p:spPr>
            <a:xfrm>
              <a:off x="0" y="0"/>
              <a:ext cx="13905483" cy="84709"/>
            </a:xfrm>
            <a:custGeom>
              <a:avLst/>
              <a:gdLst/>
              <a:ahLst/>
              <a:cxnLst/>
              <a:rect l="l" t="t" r="r" b="b"/>
              <a:pathLst>
                <a:path w="13905483" h="84709">
                  <a:moveTo>
                    <a:pt x="17018" y="0"/>
                  </a:moveTo>
                  <a:lnTo>
                    <a:pt x="13888593" y="50800"/>
                  </a:lnTo>
                  <a:cubicBezTo>
                    <a:pt x="13897990" y="50800"/>
                    <a:pt x="13905483" y="58420"/>
                    <a:pt x="13905483" y="67818"/>
                  </a:cubicBezTo>
                  <a:cubicBezTo>
                    <a:pt x="13905483" y="77216"/>
                    <a:pt x="13897863" y="84709"/>
                    <a:pt x="13888465" y="84709"/>
                  </a:cubicBezTo>
                  <a:lnTo>
                    <a:pt x="16891" y="33909"/>
                  </a:lnTo>
                  <a:cubicBezTo>
                    <a:pt x="7493" y="33782"/>
                    <a:pt x="0" y="26162"/>
                    <a:pt x="0" y="16891"/>
                  </a:cubicBezTo>
                  <a:cubicBezTo>
                    <a:pt x="0" y="7620"/>
                    <a:pt x="7620" y="0"/>
                    <a:pt x="17018" y="0"/>
                  </a:cubicBezTo>
                  <a:close/>
                </a:path>
              </a:pathLst>
            </a:custGeom>
            <a:solidFill>
              <a:srgbClr val="2A2A2A"/>
            </a:solidFill>
          </p:spPr>
          <p:txBody>
            <a:bodyPr/>
            <a:lstStyle/>
            <a:p>
              <a:endParaRPr lang="he-IL"/>
            </a:p>
          </p:txBody>
        </p:sp>
      </p:grpSp>
      <p:sp>
        <p:nvSpPr>
          <p:cNvPr id="8" name="TextBox 8"/>
          <p:cNvSpPr txBox="1"/>
          <p:nvPr/>
        </p:nvSpPr>
        <p:spPr>
          <a:xfrm>
            <a:off x="6961838" y="6655860"/>
            <a:ext cx="4364325" cy="3109265"/>
          </a:xfrm>
          <a:prstGeom prst="rect">
            <a:avLst/>
          </a:prstGeom>
        </p:spPr>
        <p:txBody>
          <a:bodyPr lIns="0" tIns="0" rIns="0" bIns="0" rtlCol="0" anchor="t">
            <a:spAutoFit/>
          </a:bodyPr>
          <a:lstStyle/>
          <a:p>
            <a:pPr algn="ctr">
              <a:lnSpc>
                <a:spcPts val="3595"/>
              </a:lnSpc>
            </a:pPr>
            <a:r>
              <a:rPr lang="en-US" sz="2799" b="1" u="sng">
                <a:solidFill>
                  <a:srgbClr val="000000"/>
                </a:solidFill>
                <a:latin typeface="Arimo Bold"/>
                <a:ea typeface="Arimo Bold"/>
                <a:cs typeface="Arimo Bold"/>
                <a:sym typeface="Arimo Bold"/>
              </a:rPr>
              <a:t>Students:</a:t>
            </a:r>
          </a:p>
          <a:p>
            <a:pPr algn="ctr">
              <a:lnSpc>
                <a:spcPts val="3595"/>
              </a:lnSpc>
            </a:pPr>
            <a:r>
              <a:rPr lang="en-US" sz="2799">
                <a:solidFill>
                  <a:srgbClr val="000000"/>
                </a:solidFill>
                <a:latin typeface="Arimo"/>
                <a:ea typeface="Arimo"/>
                <a:cs typeface="Arimo"/>
                <a:sym typeface="Arimo"/>
              </a:rPr>
              <a:t>Chen Hanzin</a:t>
            </a:r>
          </a:p>
          <a:p>
            <a:pPr algn="ctr">
              <a:lnSpc>
                <a:spcPts val="3595"/>
              </a:lnSpc>
            </a:pPr>
            <a:r>
              <a:rPr lang="en-US" sz="2799">
                <a:solidFill>
                  <a:srgbClr val="000000"/>
                </a:solidFill>
                <a:latin typeface="Arimo"/>
                <a:ea typeface="Arimo"/>
                <a:cs typeface="Arimo"/>
                <a:sym typeface="Arimo"/>
              </a:rPr>
              <a:t>Gilad Segal</a:t>
            </a:r>
          </a:p>
          <a:p>
            <a:pPr algn="ctr">
              <a:lnSpc>
                <a:spcPts val="3595"/>
              </a:lnSpc>
            </a:pPr>
            <a:r>
              <a:rPr lang="en-US" sz="2799" b="1">
                <a:solidFill>
                  <a:srgbClr val="000000"/>
                </a:solidFill>
                <a:latin typeface="Arimo Bold"/>
                <a:ea typeface="Arimo Bold"/>
                <a:cs typeface="Arimo Bold"/>
                <a:sym typeface="Arimo Bold"/>
              </a:rPr>
              <a:t> </a:t>
            </a:r>
          </a:p>
          <a:p>
            <a:pPr algn="ctr">
              <a:lnSpc>
                <a:spcPts val="3358"/>
              </a:lnSpc>
            </a:pPr>
            <a:r>
              <a:rPr lang="en-US" sz="2799" b="1" u="sng">
                <a:solidFill>
                  <a:srgbClr val="000000"/>
                </a:solidFill>
                <a:latin typeface="Arimo Bold"/>
                <a:ea typeface="Arimo Bold"/>
                <a:cs typeface="Arimo Bold"/>
                <a:sym typeface="Arimo Bold"/>
              </a:rPr>
              <a:t>Supervisors:</a:t>
            </a:r>
          </a:p>
          <a:p>
            <a:pPr algn="ctr">
              <a:lnSpc>
                <a:spcPts val="3358"/>
              </a:lnSpc>
            </a:pPr>
            <a:r>
              <a:rPr lang="en-US" sz="2799">
                <a:solidFill>
                  <a:srgbClr val="000000"/>
                </a:solidFill>
                <a:latin typeface="Arimo"/>
                <a:ea typeface="Arimo"/>
                <a:cs typeface="Arimo"/>
                <a:sym typeface="Arimo"/>
              </a:rPr>
              <a:t>Dr. Renata Avros</a:t>
            </a:r>
          </a:p>
          <a:p>
            <a:pPr algn="ctr">
              <a:lnSpc>
                <a:spcPts val="3358"/>
              </a:lnSpc>
            </a:pPr>
            <a:r>
              <a:rPr lang="en-US" sz="2799">
                <a:solidFill>
                  <a:srgbClr val="000000"/>
                </a:solidFill>
                <a:latin typeface="Arimo"/>
                <a:ea typeface="Arimo"/>
                <a:cs typeface="Arimo"/>
                <a:sym typeface="Arimo"/>
              </a:rPr>
              <a:t>Prof. Zeev Volkovich</a:t>
            </a:r>
          </a:p>
        </p:txBody>
      </p:sp>
      <p:grpSp>
        <p:nvGrpSpPr>
          <p:cNvPr id="9" name="Group 9"/>
          <p:cNvGrpSpPr/>
          <p:nvPr/>
        </p:nvGrpSpPr>
        <p:grpSpPr>
          <a:xfrm>
            <a:off x="13139844" y="9039938"/>
            <a:ext cx="5148156" cy="1247062"/>
            <a:chOff x="0" y="0"/>
            <a:chExt cx="6864208" cy="1662749"/>
          </a:xfrm>
        </p:grpSpPr>
        <p:sp>
          <p:nvSpPr>
            <p:cNvPr id="10" name="Freeform 10"/>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3"/>
              <a:stretch>
                <a:fillRect t="-141" b="-137"/>
              </a:stretch>
            </a:blipFill>
          </p:spPr>
          <p:txBody>
            <a:bodyPr/>
            <a:lstStyle/>
            <a:p>
              <a:endParaRPr lang="he-IL"/>
            </a:p>
          </p:txBody>
        </p:sp>
      </p:grpSp>
      <p:sp>
        <p:nvSpPr>
          <p:cNvPr id="11" name="Freeform 11"/>
          <p:cNvSpPr/>
          <p:nvPr/>
        </p:nvSpPr>
        <p:spPr>
          <a:xfrm>
            <a:off x="-3258071" y="-480060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t="-12" b="-12"/>
            </a:stretch>
          </a:blipFill>
        </p:spPr>
        <p:txBody>
          <a:bodyPr/>
          <a:lstStyle/>
          <a:p>
            <a:endParaRPr lang="he-IL"/>
          </a:p>
        </p:txBody>
      </p:sp>
      <p:sp>
        <p:nvSpPr>
          <p:cNvPr id="12" name="Freeform 12"/>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t="-65" b="-65"/>
            </a:stretch>
          </a:blipFill>
        </p:spPr>
        <p:txBody>
          <a:bodyPr/>
          <a:lstStyle/>
          <a:p>
            <a:endParaRPr lang="he-I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2411597" y="2659439"/>
            <a:ext cx="13464807" cy="5672050"/>
            <a:chOff x="0" y="0"/>
            <a:chExt cx="17953076" cy="7562733"/>
          </a:xfrm>
        </p:grpSpPr>
        <p:sp>
          <p:nvSpPr>
            <p:cNvPr id="7" name="Freeform 7"/>
            <p:cNvSpPr/>
            <p:nvPr/>
          </p:nvSpPr>
          <p:spPr>
            <a:xfrm>
              <a:off x="0" y="0"/>
              <a:ext cx="17953101" cy="7562723"/>
            </a:xfrm>
            <a:custGeom>
              <a:avLst/>
              <a:gdLst/>
              <a:ahLst/>
              <a:cxnLst/>
              <a:rect l="l" t="t" r="r" b="b"/>
              <a:pathLst>
                <a:path w="17953101" h="7562723">
                  <a:moveTo>
                    <a:pt x="0" y="0"/>
                  </a:moveTo>
                  <a:lnTo>
                    <a:pt x="17953101" y="0"/>
                  </a:lnTo>
                  <a:lnTo>
                    <a:pt x="17953101" y="7562723"/>
                  </a:lnTo>
                  <a:lnTo>
                    <a:pt x="0" y="7562723"/>
                  </a:lnTo>
                  <a:lnTo>
                    <a:pt x="0" y="0"/>
                  </a:lnTo>
                  <a:close/>
                </a:path>
              </a:pathLst>
            </a:custGeom>
            <a:blipFill>
              <a:blip r:embed="rId2"/>
              <a:stretch>
                <a:fillRect t="-14" b="-14"/>
              </a:stretch>
            </a:blipFill>
          </p:spPr>
          <p:txBody>
            <a:bodyPr/>
            <a:lstStyle/>
            <a:p>
              <a:endParaRPr lang="he-IL"/>
            </a:p>
          </p:txBody>
        </p:sp>
      </p:grpSp>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8" name="TextBox 8"/>
          <p:cNvSpPr txBox="1"/>
          <p:nvPr/>
        </p:nvSpPr>
        <p:spPr>
          <a:xfrm>
            <a:off x="4292888" y="1589039"/>
            <a:ext cx="9702224" cy="971550"/>
          </a:xfrm>
          <a:prstGeom prst="rect">
            <a:avLst/>
          </a:prstGeom>
        </p:spPr>
        <p:txBody>
          <a:bodyPr lIns="0" tIns="0" rIns="0" bIns="0" rtlCol="0" anchor="t">
            <a:spAutoFit/>
          </a:bodyPr>
          <a:lstStyle/>
          <a:p>
            <a:pPr algn="l">
              <a:lnSpc>
                <a:spcPts val="7200"/>
              </a:lnSpc>
            </a:pPr>
            <a:r>
              <a:rPr lang="en-US" sz="6000">
                <a:solidFill>
                  <a:srgbClr val="2A2A2A"/>
                </a:solidFill>
                <a:latin typeface="Arimo"/>
                <a:ea typeface="Arimo"/>
                <a:cs typeface="Arimo"/>
                <a:sym typeface="Arimo"/>
              </a:rPr>
              <a:t>MaskGAE Model – Decoder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grpSp>
        <p:nvGrpSpPr>
          <p:cNvPr id="6" name="Group 6"/>
          <p:cNvGrpSpPr/>
          <p:nvPr/>
        </p:nvGrpSpPr>
        <p:grpSpPr>
          <a:xfrm>
            <a:off x="1625608" y="3677414"/>
            <a:ext cx="15036785" cy="2932173"/>
            <a:chOff x="0" y="0"/>
            <a:chExt cx="20049047" cy="3909564"/>
          </a:xfrm>
        </p:grpSpPr>
        <p:sp>
          <p:nvSpPr>
            <p:cNvPr id="7" name="Freeform 7"/>
            <p:cNvSpPr/>
            <p:nvPr/>
          </p:nvSpPr>
          <p:spPr>
            <a:xfrm>
              <a:off x="0" y="0"/>
              <a:ext cx="20048982" cy="3909568"/>
            </a:xfrm>
            <a:custGeom>
              <a:avLst/>
              <a:gdLst/>
              <a:ahLst/>
              <a:cxnLst/>
              <a:rect l="l" t="t" r="r" b="b"/>
              <a:pathLst>
                <a:path w="20048982" h="3909568">
                  <a:moveTo>
                    <a:pt x="0" y="0"/>
                  </a:moveTo>
                  <a:lnTo>
                    <a:pt x="20048982" y="0"/>
                  </a:lnTo>
                  <a:lnTo>
                    <a:pt x="20048982" y="3909568"/>
                  </a:lnTo>
                  <a:lnTo>
                    <a:pt x="0" y="3909568"/>
                  </a:lnTo>
                  <a:lnTo>
                    <a:pt x="0" y="0"/>
                  </a:lnTo>
                  <a:close/>
                </a:path>
              </a:pathLst>
            </a:custGeom>
            <a:blipFill>
              <a:blip r:embed="rId7"/>
              <a:stretch>
                <a:fillRect t="-8" b="-8"/>
              </a:stretch>
            </a:blipFill>
          </p:spPr>
          <p:txBody>
            <a:bodyPr/>
            <a:lstStyle/>
            <a:p>
              <a:endParaRPr lang="he-IL"/>
            </a:p>
          </p:txBody>
        </p:sp>
      </p:grpSp>
      <p:sp>
        <p:nvSpPr>
          <p:cNvPr id="8" name="TextBox 8"/>
          <p:cNvSpPr txBox="1"/>
          <p:nvPr/>
        </p:nvSpPr>
        <p:spPr>
          <a:xfrm>
            <a:off x="2636066" y="1496154"/>
            <a:ext cx="13015868" cy="971550"/>
          </a:xfrm>
          <a:prstGeom prst="rect">
            <a:avLst/>
          </a:prstGeom>
        </p:spPr>
        <p:txBody>
          <a:bodyPr lIns="0" tIns="0" rIns="0" bIns="0" rtlCol="0" anchor="t">
            <a:spAutoFit/>
          </a:bodyPr>
          <a:lstStyle/>
          <a:p>
            <a:pPr algn="l">
              <a:lnSpc>
                <a:spcPts val="7200"/>
              </a:lnSpc>
            </a:pPr>
            <a:r>
              <a:rPr lang="en-US" sz="6000">
                <a:solidFill>
                  <a:srgbClr val="2A2A2A"/>
                </a:solidFill>
                <a:latin typeface="Arimo"/>
                <a:ea typeface="Arimo"/>
                <a:cs typeface="Arimo"/>
                <a:sym typeface="Arimo"/>
              </a:rPr>
              <a:t>MaskGAE Model – Learning Objective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04</a:t>
            </a:r>
          </a:p>
        </p:txBody>
      </p:sp>
      <p:sp>
        <p:nvSpPr>
          <p:cNvPr id="7" name="TextBox 7"/>
          <p:cNvSpPr txBox="1"/>
          <p:nvPr/>
        </p:nvSpPr>
        <p:spPr>
          <a:xfrm>
            <a:off x="3011567" y="4012510"/>
            <a:ext cx="12264866" cy="1514475"/>
          </a:xfrm>
          <a:prstGeom prst="rect">
            <a:avLst/>
          </a:prstGeom>
        </p:spPr>
        <p:txBody>
          <a:bodyPr lIns="0" tIns="0" rIns="0" bIns="0" rtlCol="0" anchor="t">
            <a:spAutoFit/>
          </a:bodyPr>
          <a:lstStyle/>
          <a:p>
            <a:pPr algn="ctr">
              <a:lnSpc>
                <a:spcPts val="11399"/>
              </a:lnSpc>
            </a:pPr>
            <a:r>
              <a:rPr lang="en-US" sz="9499" b="1">
                <a:solidFill>
                  <a:srgbClr val="000000"/>
                </a:solidFill>
                <a:latin typeface="Arimo Bold"/>
                <a:ea typeface="Arimo Bold"/>
                <a:cs typeface="Arimo Bold"/>
                <a:sym typeface="Arimo Bold"/>
              </a:rPr>
              <a:t>MODEL INNOVATION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2730401" y="2076799"/>
            <a:ext cx="12827198" cy="6320790"/>
          </a:xfrm>
          <a:prstGeom prst="rect">
            <a:avLst/>
          </a:prstGeom>
        </p:spPr>
        <p:txBody>
          <a:bodyPr lIns="0" tIns="0" rIns="0" bIns="0" rtlCol="0" anchor="t">
            <a:spAutoFit/>
          </a:bodyPr>
          <a:lstStyle/>
          <a:p>
            <a:pPr marL="685800" lvl="2" indent="-228600" algn="l">
              <a:lnSpc>
                <a:spcPts val="4200"/>
              </a:lnSpc>
              <a:buFont typeface="Arial"/>
              <a:buChar char="⚬"/>
            </a:pPr>
            <a:r>
              <a:rPr lang="en-US" sz="3000" b="1">
                <a:solidFill>
                  <a:srgbClr val="000000"/>
                </a:solidFill>
                <a:latin typeface="Canva Sans Bold"/>
                <a:ea typeface="Canva Sans Bold"/>
                <a:cs typeface="Canva Sans Bold"/>
                <a:sym typeface="Canva Sans Bold"/>
              </a:rPr>
              <a:t>Redundancy Reduction:</a:t>
            </a:r>
            <a:r>
              <a:rPr lang="en-US" sz="3000">
                <a:solidFill>
                  <a:srgbClr val="000000"/>
                </a:solidFill>
                <a:latin typeface="Canva Sans"/>
                <a:ea typeface="Canva Sans"/>
                <a:cs typeface="Canva Sans"/>
                <a:sym typeface="Canva Sans"/>
              </a:rPr>
              <a:t> As part of the learning process, the system also aims to reduce redundancy between paired subgraphs. This is achieved through the masking strategies, which help in minimizing the overlap between subgraphs and thus reducing redundant information.</a:t>
            </a:r>
          </a:p>
          <a:p>
            <a:pPr marL="685800" lvl="2" indent="-228600" algn="l">
              <a:lnSpc>
                <a:spcPts val="4200"/>
              </a:lnSpc>
            </a:pPr>
            <a:endParaRPr lang="en-US" sz="3000">
              <a:solidFill>
                <a:srgbClr val="000000"/>
              </a:solidFill>
              <a:latin typeface="Canva Sans"/>
              <a:ea typeface="Canva Sans"/>
              <a:cs typeface="Canva Sans"/>
              <a:sym typeface="Canva Sans"/>
            </a:endParaRPr>
          </a:p>
          <a:p>
            <a:pPr marL="685800" lvl="2" indent="-228600" algn="l">
              <a:lnSpc>
                <a:spcPts val="4200"/>
              </a:lnSpc>
              <a:buFont typeface="Arial"/>
              <a:buChar char="⚬"/>
            </a:pPr>
            <a:r>
              <a:rPr lang="en-US" sz="3000" b="1">
                <a:solidFill>
                  <a:srgbClr val="000000"/>
                </a:solidFill>
                <a:latin typeface="Canva Sans Bold"/>
                <a:ea typeface="Canva Sans Bold"/>
                <a:cs typeface="Canva Sans Bold"/>
                <a:sym typeface="Canva Sans Bold"/>
              </a:rPr>
              <a:t>Mutual Information Optimization:</a:t>
            </a:r>
            <a:r>
              <a:rPr lang="en-US" sz="3000">
                <a:solidFill>
                  <a:srgbClr val="000000"/>
                </a:solidFill>
                <a:latin typeface="Canva Sans"/>
                <a:ea typeface="Canva Sans"/>
                <a:cs typeface="Canva Sans"/>
                <a:sym typeface="Canva Sans"/>
              </a:rPr>
              <a:t> The model is designed to optimize the mutual information between different views of the graph (represented by subgraphs) to ensure that the learned representations are both relevant and non-redundant for downstream tasks.</a:t>
            </a:r>
          </a:p>
          <a:p>
            <a:pPr marL="685800" lvl="2" indent="-228600" algn="l">
              <a:lnSpc>
                <a:spcPts val="3360"/>
              </a:lnSpc>
            </a:pPr>
            <a:endParaRPr lang="en-US" sz="3000">
              <a:solidFill>
                <a:srgbClr val="000000"/>
              </a:solidFill>
              <a:latin typeface="Canva Sans"/>
              <a:ea typeface="Canva Sans"/>
              <a:cs typeface="Canva Sans"/>
              <a:sym typeface="Canva Sans"/>
            </a:endParaRPr>
          </a:p>
        </p:txBody>
      </p:sp>
      <p:sp>
        <p:nvSpPr>
          <p:cNvPr id="7" name="TextBox 7"/>
          <p:cNvSpPr txBox="1"/>
          <p:nvPr/>
        </p:nvSpPr>
        <p:spPr>
          <a:xfrm>
            <a:off x="6446783" y="971550"/>
            <a:ext cx="5394434" cy="923330"/>
          </a:xfrm>
          <a:prstGeom prst="rect">
            <a:avLst/>
          </a:prstGeom>
        </p:spPr>
        <p:txBody>
          <a:bodyPr wrap="square" lIns="0" tIns="0" rIns="0" bIns="0" rtlCol="0" anchor="t">
            <a:spAutoFit/>
          </a:bodyPr>
          <a:lstStyle/>
          <a:p>
            <a:pPr algn="ctr">
              <a:lnSpc>
                <a:spcPts val="7200"/>
              </a:lnSpc>
            </a:pPr>
            <a:r>
              <a:rPr lang="en-US" sz="6000" dirty="0">
                <a:solidFill>
                  <a:srgbClr val="000000"/>
                </a:solidFill>
                <a:latin typeface="Arimo"/>
                <a:ea typeface="Arimo"/>
                <a:cs typeface="Arimo"/>
                <a:sym typeface="Arimo"/>
              </a:rPr>
              <a:t>The innovation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05</a:t>
            </a:r>
          </a:p>
        </p:txBody>
      </p:sp>
      <p:sp>
        <p:nvSpPr>
          <p:cNvPr id="7" name="TextBox 7"/>
          <p:cNvSpPr txBox="1"/>
          <p:nvPr/>
        </p:nvSpPr>
        <p:spPr>
          <a:xfrm>
            <a:off x="3547824" y="4012510"/>
            <a:ext cx="11192352" cy="1514475"/>
          </a:xfrm>
          <a:prstGeom prst="rect">
            <a:avLst/>
          </a:prstGeom>
        </p:spPr>
        <p:txBody>
          <a:bodyPr lIns="0" tIns="0" rIns="0" bIns="0" rtlCol="0" anchor="t">
            <a:spAutoFit/>
          </a:bodyPr>
          <a:lstStyle/>
          <a:p>
            <a:pPr algn="ctr">
              <a:lnSpc>
                <a:spcPts val="11399"/>
              </a:lnSpc>
            </a:pPr>
            <a:r>
              <a:rPr lang="en-US" sz="9499" b="1">
                <a:solidFill>
                  <a:srgbClr val="000000"/>
                </a:solidFill>
                <a:latin typeface="Arimo Bold"/>
                <a:ea typeface="Arimo Bold"/>
                <a:cs typeface="Arimo Bold"/>
                <a:sym typeface="Arimo Bold"/>
              </a:rPr>
              <a:t> IMPLEMENTATION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6964" y="685707"/>
            <a:ext cx="8753891"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Tools For Implemetation</a:t>
            </a:r>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3">
              <a:extLst>
                <a:ext uri="{96DAC541-7B7A-43D3-8B79-37D633B846F1}">
                  <asvg:svgBlip xmlns:asvg="http://schemas.microsoft.com/office/drawing/2016/SVG/main" r:embed="rId4"/>
                </a:ext>
              </a:extLst>
            </a:blip>
            <a:stretch>
              <a:fillRect t="-44" b="-44"/>
            </a:stretch>
          </a:blipFill>
        </p:spPr>
        <p:txBody>
          <a:bodyPr/>
          <a:lstStyle/>
          <a:p>
            <a:endParaRPr lang="he-IL"/>
          </a:p>
        </p:txBody>
      </p:sp>
      <p:sp>
        <p:nvSpPr>
          <p:cNvPr id="4" name="Freeform 4"/>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t="-65" b="-65"/>
            </a:stretch>
          </a:blipFill>
        </p:spPr>
        <p:txBody>
          <a:bodyPr/>
          <a:lstStyle/>
          <a:p>
            <a:endParaRPr lang="he-IL"/>
          </a:p>
        </p:txBody>
      </p:sp>
      <p:grpSp>
        <p:nvGrpSpPr>
          <p:cNvPr id="5" name="Group 5"/>
          <p:cNvGrpSpPr/>
          <p:nvPr/>
        </p:nvGrpSpPr>
        <p:grpSpPr>
          <a:xfrm>
            <a:off x="6966192" y="2505076"/>
            <a:ext cx="4560324" cy="4317786"/>
            <a:chOff x="0" y="0"/>
            <a:chExt cx="6080432" cy="5757048"/>
          </a:xfrm>
        </p:grpSpPr>
        <p:grpSp>
          <p:nvGrpSpPr>
            <p:cNvPr id="6" name="Group 6"/>
            <p:cNvGrpSpPr/>
            <p:nvPr/>
          </p:nvGrpSpPr>
          <p:grpSpPr>
            <a:xfrm>
              <a:off x="1905746" y="0"/>
              <a:ext cx="3147204" cy="1581361"/>
              <a:chOff x="0" y="0"/>
              <a:chExt cx="3147204" cy="1581361"/>
            </a:xfrm>
          </p:grpSpPr>
          <p:sp>
            <p:nvSpPr>
              <p:cNvPr id="7" name="Freeform 7"/>
              <p:cNvSpPr/>
              <p:nvPr/>
            </p:nvSpPr>
            <p:spPr>
              <a:xfrm>
                <a:off x="0" y="0"/>
                <a:ext cx="3147187" cy="1581396"/>
              </a:xfrm>
              <a:custGeom>
                <a:avLst/>
                <a:gdLst/>
                <a:ahLst/>
                <a:cxnLst/>
                <a:rect l="l" t="t" r="r" b="b"/>
                <a:pathLst>
                  <a:path w="3147187" h="1581396">
                    <a:moveTo>
                      <a:pt x="0" y="0"/>
                    </a:moveTo>
                    <a:lnTo>
                      <a:pt x="3147187" y="0"/>
                    </a:lnTo>
                    <a:lnTo>
                      <a:pt x="3147187" y="1581396"/>
                    </a:lnTo>
                    <a:lnTo>
                      <a:pt x="0" y="1581396"/>
                    </a:lnTo>
                    <a:lnTo>
                      <a:pt x="0" y="0"/>
                    </a:lnTo>
                    <a:close/>
                  </a:path>
                </a:pathLst>
              </a:custGeom>
              <a:blipFill>
                <a:blip r:embed="rId7"/>
                <a:stretch>
                  <a:fillRect t="-16218" b="-16216"/>
                </a:stretch>
              </a:blipFill>
            </p:spPr>
            <p:txBody>
              <a:bodyPr/>
              <a:lstStyle/>
              <a:p>
                <a:endParaRPr lang="he-IL"/>
              </a:p>
            </p:txBody>
          </p:sp>
        </p:grpSp>
        <p:sp>
          <p:nvSpPr>
            <p:cNvPr id="8" name="TextBox 8"/>
            <p:cNvSpPr txBox="1"/>
            <p:nvPr/>
          </p:nvSpPr>
          <p:spPr>
            <a:xfrm>
              <a:off x="76232" y="1761774"/>
              <a:ext cx="6004200" cy="790575"/>
            </a:xfrm>
            <a:prstGeom prst="rect">
              <a:avLst/>
            </a:prstGeom>
          </p:spPr>
          <p:txBody>
            <a:bodyPr lIns="0" tIns="0" rIns="0" bIns="0" rtlCol="0" anchor="t">
              <a:spAutoFit/>
            </a:bodyPr>
            <a:lstStyle/>
            <a:p>
              <a:pPr algn="ctr">
                <a:lnSpc>
                  <a:spcPts val="4320"/>
                </a:lnSpc>
              </a:pPr>
              <a:r>
                <a:rPr lang="en-US" sz="3600">
                  <a:solidFill>
                    <a:srgbClr val="2A2A2A"/>
                  </a:solidFill>
                  <a:latin typeface="Arimo"/>
                  <a:ea typeface="Arimo"/>
                  <a:cs typeface="Arimo"/>
                  <a:sym typeface="Arimo"/>
                </a:rPr>
                <a:t>Cloud Computing</a:t>
              </a:r>
            </a:p>
          </p:txBody>
        </p:sp>
        <p:sp>
          <p:nvSpPr>
            <p:cNvPr id="9" name="TextBox 9"/>
            <p:cNvSpPr txBox="1"/>
            <p:nvPr/>
          </p:nvSpPr>
          <p:spPr>
            <a:xfrm>
              <a:off x="0" y="2861279"/>
              <a:ext cx="6004200" cy="2895769"/>
            </a:xfrm>
            <a:prstGeom prst="rect">
              <a:avLst/>
            </a:prstGeom>
          </p:spPr>
          <p:txBody>
            <a:bodyPr lIns="0" tIns="0" rIns="0" bIns="0" rtlCol="0" anchor="t">
              <a:spAutoFit/>
            </a:bodyPr>
            <a:lstStyle/>
            <a:p>
              <a:pPr algn="just">
                <a:lnSpc>
                  <a:spcPts val="2879"/>
                </a:lnSpc>
              </a:pPr>
              <a:r>
                <a:rPr lang="en-US" sz="2400">
                  <a:solidFill>
                    <a:srgbClr val="2A2A2A"/>
                  </a:solidFill>
                  <a:latin typeface="Blinker"/>
                  <a:ea typeface="Blinker"/>
                  <a:cs typeface="Blinker"/>
                  <a:sym typeface="Blinker"/>
                </a:rPr>
                <a:t>Google Colab cloud-based IDE allows us to write and execute Python code in a web browser, providing easy access to powerful computational resources such as GPUs and TPUs.</a:t>
              </a:r>
            </a:p>
          </p:txBody>
        </p:sp>
      </p:grpSp>
      <p:grpSp>
        <p:nvGrpSpPr>
          <p:cNvPr id="10" name="Group 10"/>
          <p:cNvGrpSpPr/>
          <p:nvPr/>
        </p:nvGrpSpPr>
        <p:grpSpPr>
          <a:xfrm>
            <a:off x="11663675" y="2505076"/>
            <a:ext cx="5352830" cy="5765675"/>
            <a:chOff x="0" y="0"/>
            <a:chExt cx="7137107" cy="7687567"/>
          </a:xfrm>
        </p:grpSpPr>
        <p:sp>
          <p:nvSpPr>
            <p:cNvPr id="11" name="Freeform 11"/>
            <p:cNvSpPr/>
            <p:nvPr/>
          </p:nvSpPr>
          <p:spPr>
            <a:xfrm>
              <a:off x="2835983" y="0"/>
              <a:ext cx="1816780" cy="1715779"/>
            </a:xfrm>
            <a:custGeom>
              <a:avLst/>
              <a:gdLst/>
              <a:ahLst/>
              <a:cxnLst/>
              <a:rect l="l" t="t" r="r" b="b"/>
              <a:pathLst>
                <a:path w="1816780" h="1715779">
                  <a:moveTo>
                    <a:pt x="0" y="0"/>
                  </a:moveTo>
                  <a:lnTo>
                    <a:pt x="1816780" y="0"/>
                  </a:lnTo>
                  <a:lnTo>
                    <a:pt x="1816780" y="1715779"/>
                  </a:lnTo>
                  <a:lnTo>
                    <a:pt x="0" y="1715779"/>
                  </a:lnTo>
                  <a:lnTo>
                    <a:pt x="0" y="0"/>
                  </a:lnTo>
                  <a:close/>
                </a:path>
              </a:pathLst>
            </a:custGeom>
            <a:blipFill>
              <a:blip r:embed="rId8"/>
              <a:stretch>
                <a:fillRect l="-16376" t="-29993" r="-22927" b="-17511"/>
              </a:stretch>
            </a:blipFill>
          </p:spPr>
          <p:txBody>
            <a:bodyPr/>
            <a:lstStyle/>
            <a:p>
              <a:endParaRPr lang="he-IL"/>
            </a:p>
          </p:txBody>
        </p:sp>
        <p:sp>
          <p:nvSpPr>
            <p:cNvPr id="12" name="TextBox 12"/>
            <p:cNvSpPr txBox="1"/>
            <p:nvPr/>
          </p:nvSpPr>
          <p:spPr>
            <a:xfrm>
              <a:off x="0" y="1761774"/>
              <a:ext cx="7137107" cy="790575"/>
            </a:xfrm>
            <a:prstGeom prst="rect">
              <a:avLst/>
            </a:prstGeom>
          </p:spPr>
          <p:txBody>
            <a:bodyPr lIns="0" tIns="0" rIns="0" bIns="0" rtlCol="0" anchor="t">
              <a:spAutoFit/>
            </a:bodyPr>
            <a:lstStyle/>
            <a:p>
              <a:pPr algn="ctr">
                <a:lnSpc>
                  <a:spcPts val="4320"/>
                </a:lnSpc>
              </a:pPr>
              <a:r>
                <a:rPr lang="en-US" sz="3600">
                  <a:solidFill>
                    <a:srgbClr val="2A2A2A"/>
                  </a:solidFill>
                  <a:latin typeface="Arimo"/>
                  <a:ea typeface="Arimo"/>
                  <a:cs typeface="Arimo"/>
                  <a:sym typeface="Arimo"/>
                </a:rPr>
                <a:t>Python Libraries</a:t>
              </a:r>
            </a:p>
          </p:txBody>
        </p:sp>
        <p:sp>
          <p:nvSpPr>
            <p:cNvPr id="13" name="TextBox 13"/>
            <p:cNvSpPr txBox="1"/>
            <p:nvPr/>
          </p:nvSpPr>
          <p:spPr>
            <a:xfrm>
              <a:off x="566453" y="2861279"/>
              <a:ext cx="6004200" cy="4826288"/>
            </a:xfrm>
            <a:prstGeom prst="rect">
              <a:avLst/>
            </a:prstGeom>
          </p:spPr>
          <p:txBody>
            <a:bodyPr lIns="0" tIns="0" rIns="0" bIns="0" rtlCol="0" anchor="t">
              <a:spAutoFit/>
            </a:bodyPr>
            <a:lstStyle/>
            <a:p>
              <a:pPr algn="just">
                <a:lnSpc>
                  <a:spcPts val="2877"/>
                </a:lnSpc>
              </a:pPr>
              <a:r>
                <a:rPr lang="en-US" sz="2400">
                  <a:solidFill>
                    <a:srgbClr val="2A2A2A"/>
                  </a:solidFill>
                  <a:latin typeface="Blinker"/>
                  <a:ea typeface="Blinker"/>
                  <a:cs typeface="Blinker"/>
                  <a:sym typeface="Blinker"/>
                </a:rPr>
                <a:t>The MaskGAE model used </a:t>
              </a:r>
              <a:r>
                <a:rPr lang="en-US" sz="2400" b="1">
                  <a:solidFill>
                    <a:srgbClr val="2A2A2A"/>
                  </a:solidFill>
                  <a:latin typeface="Blinker Bold"/>
                  <a:ea typeface="Blinker Bold"/>
                  <a:cs typeface="Blinker Bold"/>
                  <a:sym typeface="Blinker Bold"/>
                </a:rPr>
                <a:t>NumPy </a:t>
              </a:r>
              <a:r>
                <a:rPr lang="en-US" sz="2400">
                  <a:solidFill>
                    <a:srgbClr val="2A2A2A"/>
                  </a:solidFill>
                  <a:latin typeface="Blinker"/>
                  <a:ea typeface="Blinker"/>
                  <a:cs typeface="Blinker"/>
                  <a:sym typeface="Blinker"/>
                </a:rPr>
                <a:t>for data manipulation, </a:t>
              </a:r>
              <a:r>
                <a:rPr lang="en-US" sz="2400" b="1">
                  <a:solidFill>
                    <a:srgbClr val="2A2A2A"/>
                  </a:solidFill>
                  <a:latin typeface="Blinker Bold"/>
                  <a:ea typeface="Blinker Bold"/>
                  <a:cs typeface="Blinker Bold"/>
                  <a:sym typeface="Blinker Bold"/>
                </a:rPr>
                <a:t>PyTorch </a:t>
              </a:r>
              <a:r>
                <a:rPr lang="en-US" sz="2400">
                  <a:solidFill>
                    <a:srgbClr val="2A2A2A"/>
                  </a:solidFill>
                  <a:latin typeface="Blinker"/>
                  <a:ea typeface="Blinker"/>
                  <a:cs typeface="Blinker"/>
                  <a:sym typeface="Blinker"/>
                </a:rPr>
                <a:t>for model development, and </a:t>
              </a:r>
              <a:r>
                <a:rPr lang="en-US" sz="2400" b="1">
                  <a:solidFill>
                    <a:srgbClr val="2A2A2A"/>
                  </a:solidFill>
                  <a:latin typeface="Blinker Bold"/>
                  <a:ea typeface="Blinker Bold"/>
                  <a:cs typeface="Blinker Bold"/>
                  <a:sym typeface="Blinker Bold"/>
                </a:rPr>
                <a:t>torch-geometric </a:t>
              </a:r>
              <a:r>
                <a:rPr lang="en-US" sz="2400">
                  <a:solidFill>
                    <a:srgbClr val="2A2A2A"/>
                  </a:solidFill>
                  <a:latin typeface="Blinker"/>
                  <a:ea typeface="Blinker"/>
                  <a:cs typeface="Blinker"/>
                  <a:sym typeface="Blinker"/>
                </a:rPr>
                <a:t>for handling graph-based data. </a:t>
              </a:r>
            </a:p>
            <a:p>
              <a:pPr algn="just">
                <a:lnSpc>
                  <a:spcPts val="2877"/>
                </a:lnSpc>
              </a:pPr>
              <a:endParaRPr lang="en-US" sz="2400">
                <a:solidFill>
                  <a:srgbClr val="2A2A2A"/>
                </a:solidFill>
                <a:latin typeface="Blinker"/>
                <a:ea typeface="Blinker"/>
                <a:cs typeface="Blinker"/>
                <a:sym typeface="Blinker"/>
              </a:endParaRPr>
            </a:p>
            <a:p>
              <a:pPr algn="just">
                <a:lnSpc>
                  <a:spcPts val="2879"/>
                </a:lnSpc>
              </a:pPr>
              <a:r>
                <a:rPr lang="en-US" sz="2400" b="1">
                  <a:solidFill>
                    <a:srgbClr val="2A2A2A"/>
                  </a:solidFill>
                  <a:latin typeface="Blinker Bold"/>
                  <a:ea typeface="Blinker Bold"/>
                  <a:cs typeface="Blinker Bold"/>
                  <a:sym typeface="Blinker Bold"/>
                </a:rPr>
                <a:t>SciPy </a:t>
              </a:r>
              <a:r>
                <a:rPr lang="en-US" sz="2400">
                  <a:solidFill>
                    <a:srgbClr val="2A2A2A"/>
                  </a:solidFill>
                  <a:latin typeface="Blinker"/>
                  <a:ea typeface="Blinker"/>
                  <a:cs typeface="Blinker"/>
                  <a:sym typeface="Blinker"/>
                </a:rPr>
                <a:t>supported mathematical operations, while </a:t>
              </a:r>
              <a:r>
                <a:rPr lang="en-US" sz="2400" b="1">
                  <a:solidFill>
                    <a:srgbClr val="2A2A2A"/>
                  </a:solidFill>
                  <a:latin typeface="Blinker Bold"/>
                  <a:ea typeface="Blinker Bold"/>
                  <a:cs typeface="Blinker Bold"/>
                  <a:sym typeface="Blinker Bold"/>
                </a:rPr>
                <a:t>CUDA </a:t>
              </a:r>
              <a:r>
                <a:rPr lang="en-US" sz="2400">
                  <a:solidFill>
                    <a:srgbClr val="2A2A2A"/>
                  </a:solidFill>
                  <a:latin typeface="Blinker"/>
                  <a:ea typeface="Blinker"/>
                  <a:cs typeface="Blinker"/>
                  <a:sym typeface="Blinker"/>
                </a:rPr>
                <a:t>and </a:t>
              </a:r>
              <a:r>
                <a:rPr lang="en-US" sz="2400" b="1">
                  <a:solidFill>
                    <a:srgbClr val="2A2A2A"/>
                  </a:solidFill>
                  <a:latin typeface="Blinker Bold"/>
                  <a:ea typeface="Blinker Bold"/>
                  <a:cs typeface="Blinker Bold"/>
                  <a:sym typeface="Blinker Bold"/>
                </a:rPr>
                <a:t>CUDNN </a:t>
              </a:r>
              <a:r>
                <a:rPr lang="en-US" sz="2400">
                  <a:solidFill>
                    <a:srgbClr val="2A2A2A"/>
                  </a:solidFill>
                  <a:latin typeface="Blinker"/>
                  <a:ea typeface="Blinker"/>
                  <a:cs typeface="Blinker"/>
                  <a:sym typeface="Blinker"/>
                </a:rPr>
                <a:t>provided GPU acceleration for efficient model training.</a:t>
              </a:r>
            </a:p>
          </p:txBody>
        </p:sp>
      </p:grpSp>
      <p:grpSp>
        <p:nvGrpSpPr>
          <p:cNvPr id="14" name="Group 14"/>
          <p:cNvGrpSpPr/>
          <p:nvPr/>
        </p:nvGrpSpPr>
        <p:grpSpPr>
          <a:xfrm>
            <a:off x="1874097" y="2717824"/>
            <a:ext cx="4579597" cy="3403453"/>
            <a:chOff x="0" y="0"/>
            <a:chExt cx="6106129" cy="4537937"/>
          </a:xfrm>
        </p:grpSpPr>
        <p:grpSp>
          <p:nvGrpSpPr>
            <p:cNvPr id="15" name="Group 15"/>
            <p:cNvGrpSpPr/>
            <p:nvPr/>
          </p:nvGrpSpPr>
          <p:grpSpPr>
            <a:xfrm>
              <a:off x="3104029" y="0"/>
              <a:ext cx="1229360" cy="1229360"/>
              <a:chOff x="0" y="0"/>
              <a:chExt cx="1229360" cy="1229360"/>
            </a:xfrm>
          </p:grpSpPr>
          <p:sp>
            <p:nvSpPr>
              <p:cNvPr id="16" name="Freeform 16"/>
              <p:cNvSpPr/>
              <p:nvPr/>
            </p:nvSpPr>
            <p:spPr>
              <a:xfrm>
                <a:off x="0" y="0"/>
                <a:ext cx="1229360" cy="1229360"/>
              </a:xfrm>
              <a:custGeom>
                <a:avLst/>
                <a:gdLst/>
                <a:ahLst/>
                <a:cxnLst/>
                <a:rect l="l" t="t" r="r" b="b"/>
                <a:pathLst>
                  <a:path w="1229360" h="1229360">
                    <a:moveTo>
                      <a:pt x="0" y="0"/>
                    </a:moveTo>
                    <a:lnTo>
                      <a:pt x="1229360" y="0"/>
                    </a:lnTo>
                    <a:lnTo>
                      <a:pt x="1229360" y="1229360"/>
                    </a:lnTo>
                    <a:lnTo>
                      <a:pt x="0" y="1229360"/>
                    </a:lnTo>
                    <a:lnTo>
                      <a:pt x="0" y="0"/>
                    </a:lnTo>
                    <a:close/>
                  </a:path>
                </a:pathLst>
              </a:custGeom>
              <a:blipFill>
                <a:blip r:embed="rId9"/>
                <a:stretch>
                  <a:fillRect/>
                </a:stretch>
              </a:blipFill>
            </p:spPr>
            <p:txBody>
              <a:bodyPr/>
              <a:lstStyle/>
              <a:p>
                <a:endParaRPr lang="he-IL"/>
              </a:p>
            </p:txBody>
          </p:sp>
        </p:grpSp>
        <p:grpSp>
          <p:nvGrpSpPr>
            <p:cNvPr id="17" name="Group 17"/>
            <p:cNvGrpSpPr/>
            <p:nvPr/>
          </p:nvGrpSpPr>
          <p:grpSpPr>
            <a:xfrm>
              <a:off x="1192907" y="69779"/>
              <a:ext cx="1424531" cy="1068400"/>
              <a:chOff x="0" y="0"/>
              <a:chExt cx="1424531" cy="1068400"/>
            </a:xfrm>
          </p:grpSpPr>
          <p:sp>
            <p:nvSpPr>
              <p:cNvPr id="18" name="Freeform 18" descr="Visual studio code logo with transparent background - copperaca"/>
              <p:cNvSpPr/>
              <p:nvPr/>
            </p:nvSpPr>
            <p:spPr>
              <a:xfrm>
                <a:off x="0" y="0"/>
                <a:ext cx="1424559" cy="1068451"/>
              </a:xfrm>
              <a:custGeom>
                <a:avLst/>
                <a:gdLst/>
                <a:ahLst/>
                <a:cxnLst/>
                <a:rect l="l" t="t" r="r" b="b"/>
                <a:pathLst>
                  <a:path w="1424559" h="1068451">
                    <a:moveTo>
                      <a:pt x="0" y="0"/>
                    </a:moveTo>
                    <a:lnTo>
                      <a:pt x="1424559" y="0"/>
                    </a:lnTo>
                    <a:lnTo>
                      <a:pt x="1424559" y="1068451"/>
                    </a:lnTo>
                    <a:lnTo>
                      <a:pt x="0" y="1068451"/>
                    </a:lnTo>
                    <a:lnTo>
                      <a:pt x="0" y="0"/>
                    </a:lnTo>
                    <a:close/>
                  </a:path>
                </a:pathLst>
              </a:custGeom>
              <a:blipFill>
                <a:blip r:embed="rId10"/>
                <a:stretch>
                  <a:fillRect r="1" b="4"/>
                </a:stretch>
              </a:blipFill>
            </p:spPr>
            <p:txBody>
              <a:bodyPr/>
              <a:lstStyle/>
              <a:p>
                <a:endParaRPr lang="he-IL"/>
              </a:p>
            </p:txBody>
          </p:sp>
        </p:grpSp>
        <p:sp>
          <p:nvSpPr>
            <p:cNvPr id="19" name="TextBox 19"/>
            <p:cNvSpPr txBox="1"/>
            <p:nvPr/>
          </p:nvSpPr>
          <p:spPr>
            <a:xfrm>
              <a:off x="101929" y="2607368"/>
              <a:ext cx="6004200" cy="1930569"/>
            </a:xfrm>
            <a:prstGeom prst="rect">
              <a:avLst/>
            </a:prstGeom>
          </p:spPr>
          <p:txBody>
            <a:bodyPr lIns="0" tIns="0" rIns="0" bIns="0" rtlCol="0" anchor="t">
              <a:spAutoFit/>
            </a:bodyPr>
            <a:lstStyle/>
            <a:p>
              <a:pPr algn="just">
                <a:lnSpc>
                  <a:spcPts val="2879"/>
                </a:lnSpc>
              </a:pPr>
              <a:r>
                <a:rPr lang="en-US" sz="2400">
                  <a:solidFill>
                    <a:srgbClr val="2A2A2A"/>
                  </a:solidFill>
                  <a:latin typeface="Blinker"/>
                  <a:ea typeface="Blinker"/>
                  <a:cs typeface="Blinker"/>
                  <a:sym typeface="Blinker"/>
                </a:rPr>
                <a:t>Utilized Visual Studio Code with Git integration for code management, ensuring flexibility and version control. </a:t>
              </a:r>
            </a:p>
          </p:txBody>
        </p:sp>
        <p:sp>
          <p:nvSpPr>
            <p:cNvPr id="20" name="TextBox 20"/>
            <p:cNvSpPr txBox="1"/>
            <p:nvPr/>
          </p:nvSpPr>
          <p:spPr>
            <a:xfrm>
              <a:off x="0" y="1507863"/>
              <a:ext cx="6004200" cy="752475"/>
            </a:xfrm>
            <a:prstGeom prst="rect">
              <a:avLst/>
            </a:prstGeom>
          </p:spPr>
          <p:txBody>
            <a:bodyPr lIns="0" tIns="0" rIns="0" bIns="0" rtlCol="0" anchor="t">
              <a:spAutoFit/>
            </a:bodyPr>
            <a:lstStyle/>
            <a:p>
              <a:pPr algn="ctr">
                <a:lnSpc>
                  <a:spcPts val="4320"/>
                </a:lnSpc>
              </a:pPr>
              <a:r>
                <a:rPr lang="en-US" sz="3600">
                  <a:solidFill>
                    <a:srgbClr val="2A2A2A"/>
                  </a:solidFill>
                  <a:latin typeface="Arimo"/>
                  <a:ea typeface="Arimo"/>
                  <a:cs typeface="Arimo"/>
                  <a:sym typeface="Arimo"/>
                </a:rPr>
                <a:t>VS Code with Git</a:t>
              </a:r>
            </a:p>
          </p:txBody>
        </p:sp>
        <p:sp>
          <p:nvSpPr>
            <p:cNvPr id="21" name="TextBox 21"/>
            <p:cNvSpPr txBox="1"/>
            <p:nvPr/>
          </p:nvSpPr>
          <p:spPr>
            <a:xfrm>
              <a:off x="2589916" y="374876"/>
              <a:ext cx="412184" cy="723286"/>
            </a:xfrm>
            <a:prstGeom prst="rect">
              <a:avLst/>
            </a:prstGeom>
          </p:spPr>
          <p:txBody>
            <a:bodyPr lIns="0" tIns="0" rIns="0" bIns="0" rtlCol="0" anchor="t">
              <a:spAutoFit/>
            </a:bodyPr>
            <a:lstStyle/>
            <a:p>
              <a:pPr algn="ctr">
                <a:lnSpc>
                  <a:spcPts val="4320"/>
                </a:lnSpc>
              </a:pPr>
              <a:r>
                <a:rPr lang="en-US" sz="3600">
                  <a:solidFill>
                    <a:srgbClr val="2A2A2A"/>
                  </a:solidFill>
                  <a:latin typeface="Arimo"/>
                  <a:ea typeface="Arimo"/>
                  <a:cs typeface="Arimo"/>
                  <a:sym typeface="Arimo"/>
                </a:rPr>
                <a:t>+</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06</a:t>
            </a:r>
          </a:p>
        </p:txBody>
      </p:sp>
      <p:sp>
        <p:nvSpPr>
          <p:cNvPr id="7" name="TextBox 7"/>
          <p:cNvSpPr txBox="1"/>
          <p:nvPr/>
        </p:nvSpPr>
        <p:spPr>
          <a:xfrm>
            <a:off x="4988420" y="4012510"/>
            <a:ext cx="8346579" cy="1373774"/>
          </a:xfrm>
          <a:prstGeom prst="rect">
            <a:avLst/>
          </a:prstGeom>
        </p:spPr>
        <p:txBody>
          <a:bodyPr wrap="square" lIns="0" tIns="0" rIns="0" bIns="0" rtlCol="0" anchor="t">
            <a:spAutoFit/>
          </a:bodyPr>
          <a:lstStyle/>
          <a:p>
            <a:pPr algn="ctr">
              <a:lnSpc>
                <a:spcPts val="11399"/>
              </a:lnSpc>
            </a:pPr>
            <a:r>
              <a:rPr lang="en-US" sz="9499" b="1" dirty="0">
                <a:solidFill>
                  <a:srgbClr val="000000"/>
                </a:solidFill>
                <a:latin typeface="Arimo Bold"/>
                <a:ea typeface="Arimo Bold"/>
                <a:cs typeface="Arimo Bold"/>
                <a:sym typeface="Arimo Bold"/>
              </a:rPr>
              <a:t>CHALLENGES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31425" y="924325"/>
            <a:ext cx="15225150" cy="1019700"/>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CHALLENGES</a:t>
            </a:r>
          </a:p>
        </p:txBody>
      </p:sp>
      <p:sp>
        <p:nvSpPr>
          <p:cNvPr id="3" name="TextBox 3"/>
          <p:cNvSpPr txBox="1"/>
          <p:nvPr/>
        </p:nvSpPr>
        <p:spPr>
          <a:xfrm>
            <a:off x="3126260" y="6523700"/>
            <a:ext cx="5920350" cy="2171700"/>
          </a:xfrm>
          <a:prstGeom prst="rect">
            <a:avLst/>
          </a:prstGeom>
        </p:spPr>
        <p:txBody>
          <a:bodyPr lIns="0" tIns="0" rIns="0" bIns="0" rtlCol="0" anchor="t">
            <a:spAutoFit/>
          </a:bodyPr>
          <a:lstStyle/>
          <a:p>
            <a:pPr algn="l">
              <a:lnSpc>
                <a:spcPts val="2879"/>
              </a:lnSpc>
            </a:pPr>
            <a:r>
              <a:rPr lang="en-US" sz="2400" dirty="0">
                <a:solidFill>
                  <a:srgbClr val="2A2A2A"/>
                </a:solidFill>
                <a:latin typeface="Blinker"/>
                <a:ea typeface="Blinker"/>
                <a:cs typeface="Blinker"/>
                <a:sym typeface="Blinker"/>
              </a:rPr>
              <a:t>Adjusting the MaskGAE model took several tries to make sure the encoder and decoder were learning useful patterns without overfitting. This meant changing hyperparameters often and using a lot of computational power.</a:t>
            </a:r>
          </a:p>
        </p:txBody>
      </p:sp>
      <p:sp>
        <p:nvSpPr>
          <p:cNvPr id="4" name="Freeform 4"/>
          <p:cNvSpPr/>
          <p:nvPr/>
        </p:nvSpPr>
        <p:spPr>
          <a:xfrm>
            <a:off x="1928645" y="6007617"/>
            <a:ext cx="942151" cy="913430"/>
          </a:xfrm>
          <a:custGeom>
            <a:avLst/>
            <a:gdLst/>
            <a:ahLst/>
            <a:cxnLst/>
            <a:rect l="l" t="t" r="r" b="b"/>
            <a:pathLst>
              <a:path w="990642" h="990555">
                <a:moveTo>
                  <a:pt x="0" y="0"/>
                </a:moveTo>
                <a:lnTo>
                  <a:pt x="990642" y="0"/>
                </a:lnTo>
                <a:lnTo>
                  <a:pt x="990642" y="990555"/>
                </a:lnTo>
                <a:lnTo>
                  <a:pt x="0" y="990555"/>
                </a:lnTo>
                <a:lnTo>
                  <a:pt x="0" y="0"/>
                </a:lnTo>
                <a:close/>
              </a:path>
            </a:pathLst>
          </a:custGeom>
          <a:blipFill>
            <a:blip r:embed="rId3">
              <a:extLst>
                <a:ext uri="{96DAC541-7B7A-43D3-8B79-37D633B846F1}">
                  <asvg:svgBlip xmlns:asvg="http://schemas.microsoft.com/office/drawing/2016/SVG/main" r:embed="rId4"/>
                </a:ext>
              </a:extLst>
            </a:blip>
            <a:stretch>
              <a:fillRect t="-4" b="-4"/>
            </a:stretch>
          </a:blipFill>
        </p:spPr>
        <p:txBody>
          <a:bodyPr/>
          <a:lstStyle/>
          <a:p>
            <a:endParaRPr lang="he-IL"/>
          </a:p>
        </p:txBody>
      </p:sp>
      <p:sp>
        <p:nvSpPr>
          <p:cNvPr id="5" name="Freeform 5"/>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sp>
        <p:nvSpPr>
          <p:cNvPr id="6" name="Freeform 6"/>
          <p:cNvSpPr/>
          <p:nvPr/>
        </p:nvSpPr>
        <p:spPr>
          <a:xfrm rot="7659121">
            <a:off x="-4726672" y="6304851"/>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7">
              <a:extLst>
                <a:ext uri="{96DAC541-7B7A-43D3-8B79-37D633B846F1}">
                  <asvg:svgBlip xmlns:asvg="http://schemas.microsoft.com/office/drawing/2016/SVG/main" r:embed="rId8"/>
                </a:ext>
              </a:extLst>
            </a:blip>
            <a:stretch>
              <a:fillRect t="-65" b="-65"/>
            </a:stretch>
          </a:blipFill>
        </p:spPr>
        <p:txBody>
          <a:bodyPr/>
          <a:lstStyle/>
          <a:p>
            <a:endParaRPr lang="he-IL"/>
          </a:p>
        </p:txBody>
      </p:sp>
      <p:grpSp>
        <p:nvGrpSpPr>
          <p:cNvPr id="7" name="Group 7"/>
          <p:cNvGrpSpPr/>
          <p:nvPr/>
        </p:nvGrpSpPr>
        <p:grpSpPr>
          <a:xfrm>
            <a:off x="9591443" y="2770646"/>
            <a:ext cx="979635" cy="979635"/>
            <a:chOff x="0" y="0"/>
            <a:chExt cx="1306180" cy="1306180"/>
          </a:xfrm>
        </p:grpSpPr>
        <p:sp>
          <p:nvSpPr>
            <p:cNvPr id="8" name="Freeform 8"/>
            <p:cNvSpPr/>
            <p:nvPr/>
          </p:nvSpPr>
          <p:spPr>
            <a:xfrm>
              <a:off x="0" y="0"/>
              <a:ext cx="1306195" cy="1306195"/>
            </a:xfrm>
            <a:custGeom>
              <a:avLst/>
              <a:gdLst/>
              <a:ahLst/>
              <a:cxnLst/>
              <a:rect l="l" t="t" r="r" b="b"/>
              <a:pathLst>
                <a:path w="1306195" h="1306195">
                  <a:moveTo>
                    <a:pt x="0" y="0"/>
                  </a:moveTo>
                  <a:lnTo>
                    <a:pt x="1306195" y="0"/>
                  </a:lnTo>
                  <a:lnTo>
                    <a:pt x="1306195" y="1306195"/>
                  </a:lnTo>
                  <a:lnTo>
                    <a:pt x="0" y="1306195"/>
                  </a:lnTo>
                  <a:lnTo>
                    <a:pt x="0" y="0"/>
                  </a:lnTo>
                  <a:close/>
                </a:path>
              </a:pathLst>
            </a:custGeom>
            <a:blipFill>
              <a:blip r:embed="rId9"/>
              <a:stretch>
                <a:fillRect r="1" b="1"/>
              </a:stretch>
            </a:blipFill>
          </p:spPr>
          <p:txBody>
            <a:bodyPr/>
            <a:lstStyle/>
            <a:p>
              <a:endParaRPr lang="he-IL"/>
            </a:p>
          </p:txBody>
        </p:sp>
      </p:grpSp>
      <p:grpSp>
        <p:nvGrpSpPr>
          <p:cNvPr id="9" name="Group 9"/>
          <p:cNvGrpSpPr/>
          <p:nvPr/>
        </p:nvGrpSpPr>
        <p:grpSpPr>
          <a:xfrm>
            <a:off x="1854070" y="2422576"/>
            <a:ext cx="1091300" cy="1090806"/>
            <a:chOff x="0" y="0"/>
            <a:chExt cx="1455067" cy="1454408"/>
          </a:xfrm>
        </p:grpSpPr>
        <p:sp>
          <p:nvSpPr>
            <p:cNvPr id="10" name="Freeform 10"/>
            <p:cNvSpPr/>
            <p:nvPr/>
          </p:nvSpPr>
          <p:spPr>
            <a:xfrm>
              <a:off x="0" y="0"/>
              <a:ext cx="1455039" cy="1454404"/>
            </a:xfrm>
            <a:custGeom>
              <a:avLst/>
              <a:gdLst/>
              <a:ahLst/>
              <a:cxnLst/>
              <a:rect l="l" t="t" r="r" b="b"/>
              <a:pathLst>
                <a:path w="1455039" h="1454404">
                  <a:moveTo>
                    <a:pt x="0" y="0"/>
                  </a:moveTo>
                  <a:lnTo>
                    <a:pt x="1455039" y="0"/>
                  </a:lnTo>
                  <a:lnTo>
                    <a:pt x="1455039" y="1454404"/>
                  </a:lnTo>
                  <a:lnTo>
                    <a:pt x="0" y="1454404"/>
                  </a:lnTo>
                  <a:lnTo>
                    <a:pt x="0" y="0"/>
                  </a:lnTo>
                  <a:close/>
                </a:path>
              </a:pathLst>
            </a:custGeom>
            <a:blipFill>
              <a:blip r:embed="rId10"/>
              <a:stretch>
                <a:fillRect t="-293" r="-1" b="-293"/>
              </a:stretch>
            </a:blipFill>
          </p:spPr>
          <p:txBody>
            <a:bodyPr/>
            <a:lstStyle/>
            <a:p>
              <a:endParaRPr lang="he-IL"/>
            </a:p>
          </p:txBody>
        </p:sp>
      </p:grpSp>
      <p:grpSp>
        <p:nvGrpSpPr>
          <p:cNvPr id="11" name="Group 11"/>
          <p:cNvGrpSpPr/>
          <p:nvPr/>
        </p:nvGrpSpPr>
        <p:grpSpPr>
          <a:xfrm>
            <a:off x="9451202" y="5750985"/>
            <a:ext cx="1457557" cy="1359276"/>
            <a:chOff x="0" y="0"/>
            <a:chExt cx="1306180" cy="1305601"/>
          </a:xfrm>
        </p:grpSpPr>
        <p:sp>
          <p:nvSpPr>
            <p:cNvPr id="12" name="Freeform 12"/>
            <p:cNvSpPr/>
            <p:nvPr/>
          </p:nvSpPr>
          <p:spPr>
            <a:xfrm>
              <a:off x="0" y="0"/>
              <a:ext cx="1306195" cy="1305560"/>
            </a:xfrm>
            <a:custGeom>
              <a:avLst/>
              <a:gdLst/>
              <a:ahLst/>
              <a:cxnLst/>
              <a:rect l="l" t="t" r="r" b="b"/>
              <a:pathLst>
                <a:path w="1306195" h="1305560">
                  <a:moveTo>
                    <a:pt x="0" y="0"/>
                  </a:moveTo>
                  <a:lnTo>
                    <a:pt x="1306195" y="0"/>
                  </a:lnTo>
                  <a:lnTo>
                    <a:pt x="1306195" y="1305560"/>
                  </a:lnTo>
                  <a:lnTo>
                    <a:pt x="0" y="1305560"/>
                  </a:lnTo>
                  <a:lnTo>
                    <a:pt x="0" y="0"/>
                  </a:lnTo>
                  <a:close/>
                </a:path>
              </a:pathLst>
            </a:custGeom>
            <a:blipFill>
              <a:blip r:embed="rId11"/>
              <a:stretch>
                <a:fillRect t="-22" r="1" b="-25"/>
              </a:stretch>
            </a:blipFill>
          </p:spPr>
          <p:txBody>
            <a:bodyPr/>
            <a:lstStyle/>
            <a:p>
              <a:endParaRPr lang="he-IL" dirty="0"/>
            </a:p>
          </p:txBody>
        </p:sp>
      </p:grpSp>
      <p:sp>
        <p:nvSpPr>
          <p:cNvPr id="13" name="TextBox 13"/>
          <p:cNvSpPr txBox="1"/>
          <p:nvPr/>
        </p:nvSpPr>
        <p:spPr>
          <a:xfrm>
            <a:off x="3147042" y="5923625"/>
            <a:ext cx="5920350" cy="506998"/>
          </a:xfrm>
          <a:prstGeom prst="rect">
            <a:avLst/>
          </a:prstGeom>
        </p:spPr>
        <p:txBody>
          <a:bodyPr lIns="0" tIns="0" rIns="0" bIns="0" rtlCol="0" anchor="t">
            <a:spAutoFit/>
          </a:bodyPr>
          <a:lstStyle/>
          <a:p>
            <a:pPr>
              <a:lnSpc>
                <a:spcPts val="4320"/>
              </a:lnSpc>
            </a:pPr>
            <a:r>
              <a:rPr lang="en-US" sz="2800" dirty="0">
                <a:solidFill>
                  <a:srgbClr val="2A2A2A"/>
                </a:solidFill>
                <a:latin typeface="Arimo"/>
                <a:ea typeface="Arimo"/>
                <a:cs typeface="Arimo"/>
                <a:sym typeface="Arimo"/>
              </a:rPr>
              <a:t>Tuning the MaskGAE Model</a:t>
            </a:r>
          </a:p>
        </p:txBody>
      </p:sp>
      <p:sp>
        <p:nvSpPr>
          <p:cNvPr id="14" name="TextBox 14"/>
          <p:cNvSpPr txBox="1"/>
          <p:nvPr/>
        </p:nvSpPr>
        <p:spPr>
          <a:xfrm>
            <a:off x="3147042" y="3238490"/>
            <a:ext cx="5920350" cy="2286010"/>
          </a:xfrm>
          <a:prstGeom prst="rect">
            <a:avLst/>
          </a:prstGeom>
        </p:spPr>
        <p:txBody>
          <a:bodyPr lIns="0" tIns="0" rIns="0" bIns="0" rtlCol="0" anchor="t">
            <a:spAutoFit/>
          </a:bodyPr>
          <a:lstStyle/>
          <a:p>
            <a:pPr algn="l">
              <a:lnSpc>
                <a:spcPts val="2999"/>
              </a:lnSpc>
            </a:pPr>
            <a:r>
              <a:rPr lang="en-US" sz="2400" dirty="0">
                <a:solidFill>
                  <a:srgbClr val="2A2A2A"/>
                </a:solidFill>
                <a:latin typeface="Blinker"/>
                <a:ea typeface="Blinker"/>
                <a:cs typeface="Blinker"/>
                <a:sym typeface="Blinker"/>
              </a:rPr>
              <a:t>Balancing the amount of information hidden through masking was challenging, requiring careful tuning to avoid losing key graph structures. We experimented with edge-wise and path-wise masking proportions to ensure the model learned useful features.</a:t>
            </a:r>
          </a:p>
        </p:txBody>
      </p:sp>
      <p:sp>
        <p:nvSpPr>
          <p:cNvPr id="15" name="TextBox 15"/>
          <p:cNvSpPr txBox="1"/>
          <p:nvPr/>
        </p:nvSpPr>
        <p:spPr>
          <a:xfrm>
            <a:off x="10845692" y="6470360"/>
            <a:ext cx="5920350" cy="2171700"/>
          </a:xfrm>
          <a:prstGeom prst="rect">
            <a:avLst/>
          </a:prstGeom>
        </p:spPr>
        <p:txBody>
          <a:bodyPr lIns="0" tIns="0" rIns="0" bIns="0" rtlCol="0" anchor="t">
            <a:spAutoFit/>
          </a:bodyPr>
          <a:lstStyle/>
          <a:p>
            <a:pPr algn="l">
              <a:lnSpc>
                <a:spcPts val="2879"/>
              </a:lnSpc>
            </a:pPr>
            <a:r>
              <a:rPr lang="en-US" sz="2400" dirty="0">
                <a:solidFill>
                  <a:srgbClr val="2A2A2A"/>
                </a:solidFill>
                <a:latin typeface="Blinker"/>
                <a:ea typeface="Blinker"/>
                <a:cs typeface="Blinker"/>
                <a:sym typeface="Blinker"/>
              </a:rPr>
              <a:t>Choosing the right metrics to evaluate the model's performance is difficult because graph structures are complex. It's hard to balance between accurate reconstruction and keeping important graph features intact.</a:t>
            </a:r>
          </a:p>
          <a:p>
            <a:pPr algn="l">
              <a:lnSpc>
                <a:spcPts val="2879"/>
              </a:lnSpc>
            </a:pPr>
            <a:endParaRPr lang="en-US" sz="2400" dirty="0">
              <a:solidFill>
                <a:srgbClr val="2A2A2A"/>
              </a:solidFill>
              <a:latin typeface="Blinker"/>
              <a:ea typeface="Blinker"/>
              <a:cs typeface="Blinker"/>
              <a:sym typeface="Blinker"/>
            </a:endParaRPr>
          </a:p>
        </p:txBody>
      </p:sp>
      <p:sp>
        <p:nvSpPr>
          <p:cNvPr id="16" name="TextBox 16"/>
          <p:cNvSpPr txBox="1"/>
          <p:nvPr/>
        </p:nvSpPr>
        <p:spPr>
          <a:xfrm>
            <a:off x="3147042" y="2602325"/>
            <a:ext cx="5920350" cy="506998"/>
          </a:xfrm>
          <a:prstGeom prst="rect">
            <a:avLst/>
          </a:prstGeom>
        </p:spPr>
        <p:txBody>
          <a:bodyPr lIns="0" tIns="0" rIns="0" bIns="0" rtlCol="0" anchor="t">
            <a:spAutoFit/>
          </a:bodyPr>
          <a:lstStyle/>
          <a:p>
            <a:pPr>
              <a:lnSpc>
                <a:spcPts val="4320"/>
              </a:lnSpc>
            </a:pPr>
            <a:r>
              <a:rPr lang="en-US" sz="2800" dirty="0">
                <a:solidFill>
                  <a:srgbClr val="2A2A2A"/>
                </a:solidFill>
                <a:latin typeface="Arimo"/>
                <a:ea typeface="Arimo"/>
                <a:cs typeface="Arimo"/>
                <a:sym typeface="Arimo"/>
              </a:rPr>
              <a:t>Masking Strategy Complexity</a:t>
            </a:r>
          </a:p>
        </p:txBody>
      </p:sp>
      <p:sp>
        <p:nvSpPr>
          <p:cNvPr id="17" name="TextBox 17"/>
          <p:cNvSpPr txBox="1"/>
          <p:nvPr/>
        </p:nvSpPr>
        <p:spPr>
          <a:xfrm>
            <a:off x="10845692" y="2602325"/>
            <a:ext cx="3688881" cy="495328"/>
          </a:xfrm>
          <a:prstGeom prst="rect">
            <a:avLst/>
          </a:prstGeom>
        </p:spPr>
        <p:txBody>
          <a:bodyPr lIns="0" tIns="0" rIns="0" bIns="0" rtlCol="0" anchor="t">
            <a:spAutoFit/>
          </a:bodyPr>
          <a:lstStyle/>
          <a:p>
            <a:pPr>
              <a:lnSpc>
                <a:spcPts val="4320"/>
              </a:lnSpc>
            </a:pPr>
            <a:r>
              <a:rPr lang="en-US" sz="2800" dirty="0">
                <a:solidFill>
                  <a:srgbClr val="2A2A2A"/>
                </a:solidFill>
                <a:latin typeface="Arimo"/>
                <a:ea typeface="Arimo"/>
                <a:cs typeface="Arimo"/>
                <a:sym typeface="Arimo"/>
              </a:rPr>
              <a:t>Model Scalability</a:t>
            </a:r>
          </a:p>
        </p:txBody>
      </p:sp>
      <p:sp>
        <p:nvSpPr>
          <p:cNvPr id="18" name="TextBox 18"/>
          <p:cNvSpPr txBox="1"/>
          <p:nvPr/>
        </p:nvSpPr>
        <p:spPr>
          <a:xfrm>
            <a:off x="10845692" y="5923625"/>
            <a:ext cx="4269063" cy="506998"/>
          </a:xfrm>
          <a:prstGeom prst="rect">
            <a:avLst/>
          </a:prstGeom>
        </p:spPr>
        <p:txBody>
          <a:bodyPr lIns="0" tIns="0" rIns="0" bIns="0" rtlCol="0" anchor="t">
            <a:spAutoFit/>
          </a:bodyPr>
          <a:lstStyle/>
          <a:p>
            <a:pPr algn="l">
              <a:lnSpc>
                <a:spcPts val="4320"/>
              </a:lnSpc>
            </a:pPr>
            <a:r>
              <a:rPr lang="en-US" sz="2800" dirty="0">
                <a:solidFill>
                  <a:srgbClr val="2A2A2A"/>
                </a:solidFill>
                <a:latin typeface="Arimo"/>
                <a:ea typeface="Arimo"/>
                <a:cs typeface="Arimo"/>
                <a:sym typeface="Arimo"/>
              </a:rPr>
              <a:t>Evaluation Metrics</a:t>
            </a:r>
          </a:p>
        </p:txBody>
      </p:sp>
      <p:sp>
        <p:nvSpPr>
          <p:cNvPr id="19" name="TextBox 19"/>
          <p:cNvSpPr txBox="1"/>
          <p:nvPr/>
        </p:nvSpPr>
        <p:spPr>
          <a:xfrm>
            <a:off x="10836225" y="3234305"/>
            <a:ext cx="5920350" cy="1809750"/>
          </a:xfrm>
          <a:prstGeom prst="rect">
            <a:avLst/>
          </a:prstGeom>
        </p:spPr>
        <p:txBody>
          <a:bodyPr lIns="0" tIns="0" rIns="0" bIns="0" rtlCol="0" anchor="t">
            <a:spAutoFit/>
          </a:bodyPr>
          <a:lstStyle/>
          <a:p>
            <a:pPr algn="l">
              <a:lnSpc>
                <a:spcPts val="2879"/>
              </a:lnSpc>
            </a:pPr>
            <a:r>
              <a:rPr lang="en-US" sz="2400" dirty="0">
                <a:solidFill>
                  <a:srgbClr val="2A2A2A"/>
                </a:solidFill>
                <a:latin typeface="Blinker"/>
                <a:ea typeface="Blinker"/>
                <a:cs typeface="Blinker"/>
                <a:sym typeface="Blinker"/>
              </a:rPr>
              <a:t>Scaling the model to work with larger graphs is still a big challenge. Training on large graph datasets takes a lot of time and resources, and even with some improvements, it's something we continue to work 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07</a:t>
            </a:r>
          </a:p>
        </p:txBody>
      </p:sp>
      <p:sp>
        <p:nvSpPr>
          <p:cNvPr id="7" name="TextBox 7"/>
          <p:cNvSpPr txBox="1"/>
          <p:nvPr/>
        </p:nvSpPr>
        <p:spPr>
          <a:xfrm>
            <a:off x="6328827" y="4012510"/>
            <a:ext cx="5630346" cy="1514475"/>
          </a:xfrm>
          <a:prstGeom prst="rect">
            <a:avLst/>
          </a:prstGeom>
        </p:spPr>
        <p:txBody>
          <a:bodyPr lIns="0" tIns="0" rIns="0" bIns="0" rtlCol="0" anchor="t">
            <a:spAutoFit/>
          </a:bodyPr>
          <a:lstStyle/>
          <a:p>
            <a:pPr algn="ctr">
              <a:lnSpc>
                <a:spcPts val="11399"/>
              </a:lnSpc>
            </a:pPr>
            <a:r>
              <a:rPr lang="en-US" sz="9499" b="1">
                <a:solidFill>
                  <a:srgbClr val="000000"/>
                </a:solidFill>
                <a:latin typeface="Arimo Bold"/>
                <a:ea typeface="Arimo Bold"/>
                <a:cs typeface="Arimo Bold"/>
                <a:sym typeface="Arimo Bold"/>
              </a:rPr>
              <a:t>RESULTS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8" name="TextBox 8"/>
          <p:cNvSpPr txBox="1"/>
          <p:nvPr/>
        </p:nvSpPr>
        <p:spPr>
          <a:xfrm>
            <a:off x="6083621" y="685707"/>
            <a:ext cx="6120758"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Example Train</a:t>
            </a:r>
          </a:p>
        </p:txBody>
      </p:sp>
      <p:grpSp>
        <p:nvGrpSpPr>
          <p:cNvPr id="12" name="קבוצה 11">
            <a:extLst>
              <a:ext uri="{FF2B5EF4-FFF2-40B4-BE49-F238E27FC236}">
                <a16:creationId xmlns:a16="http://schemas.microsoft.com/office/drawing/2014/main" id="{86FC86BE-F925-0B7C-2EB3-5735A349F6A5}"/>
              </a:ext>
            </a:extLst>
          </p:cNvPr>
          <p:cNvGrpSpPr/>
          <p:nvPr/>
        </p:nvGrpSpPr>
        <p:grpSpPr>
          <a:xfrm>
            <a:off x="1981200" y="2689667"/>
            <a:ext cx="7569780" cy="5330770"/>
            <a:chOff x="1574220" y="2689667"/>
            <a:chExt cx="7569780" cy="5330770"/>
          </a:xfrm>
        </p:grpSpPr>
        <p:sp>
          <p:nvSpPr>
            <p:cNvPr id="6" name="Freeform 6"/>
            <p:cNvSpPr/>
            <p:nvPr/>
          </p:nvSpPr>
          <p:spPr>
            <a:xfrm>
              <a:off x="1574220" y="2689667"/>
              <a:ext cx="7569780" cy="4752497"/>
            </a:xfrm>
            <a:custGeom>
              <a:avLst/>
              <a:gdLst/>
              <a:ahLst/>
              <a:cxnLst/>
              <a:rect l="l" t="t" r="r" b="b"/>
              <a:pathLst>
                <a:path w="7569780" h="4752497">
                  <a:moveTo>
                    <a:pt x="0" y="0"/>
                  </a:moveTo>
                  <a:lnTo>
                    <a:pt x="7569780" y="0"/>
                  </a:lnTo>
                  <a:lnTo>
                    <a:pt x="7569780" y="4752497"/>
                  </a:lnTo>
                  <a:lnTo>
                    <a:pt x="0" y="4752497"/>
                  </a:lnTo>
                  <a:lnTo>
                    <a:pt x="0" y="0"/>
                  </a:lnTo>
                  <a:close/>
                </a:path>
              </a:pathLst>
            </a:custGeom>
            <a:blipFill>
              <a:blip r:embed="rId8"/>
              <a:stretch>
                <a:fillRect l="-1369" t="-1246" r="-782" b="-1869"/>
              </a:stretch>
            </a:blipFill>
          </p:spPr>
          <p:txBody>
            <a:bodyPr/>
            <a:lstStyle/>
            <a:p>
              <a:endParaRPr lang="he-IL"/>
            </a:p>
          </p:txBody>
        </p:sp>
        <p:sp>
          <p:nvSpPr>
            <p:cNvPr id="9" name="TextBox 9"/>
            <p:cNvSpPr txBox="1"/>
            <p:nvPr/>
          </p:nvSpPr>
          <p:spPr>
            <a:xfrm>
              <a:off x="4169711" y="7544195"/>
              <a:ext cx="2123284" cy="476242"/>
            </a:xfrm>
            <a:prstGeom prst="rect">
              <a:avLst/>
            </a:prstGeom>
          </p:spPr>
          <p:txBody>
            <a:bodyPr lIns="0" tIns="0" rIns="0" bIns="0" rtlCol="0" anchor="t">
              <a:spAutoFit/>
            </a:bodyPr>
            <a:lstStyle/>
            <a:p>
              <a:pPr algn="ctr">
                <a:lnSpc>
                  <a:spcPts val="3600"/>
                </a:lnSpc>
              </a:pPr>
              <a:r>
                <a:rPr lang="en-US" sz="3000" b="1">
                  <a:solidFill>
                    <a:srgbClr val="000000"/>
                  </a:solidFill>
                  <a:latin typeface="Arimo Bold"/>
                  <a:ea typeface="Arimo Bold"/>
                  <a:cs typeface="Arimo Bold"/>
                  <a:sym typeface="Arimo Bold"/>
                </a:rPr>
                <a:t>P=0.3</a:t>
              </a:r>
            </a:p>
          </p:txBody>
        </p:sp>
      </p:grpSp>
      <p:grpSp>
        <p:nvGrpSpPr>
          <p:cNvPr id="11" name="קבוצה 10">
            <a:extLst>
              <a:ext uri="{FF2B5EF4-FFF2-40B4-BE49-F238E27FC236}">
                <a16:creationId xmlns:a16="http://schemas.microsoft.com/office/drawing/2014/main" id="{67328053-AC5F-B946-1C73-9AA47BA15E25}"/>
              </a:ext>
            </a:extLst>
          </p:cNvPr>
          <p:cNvGrpSpPr/>
          <p:nvPr/>
        </p:nvGrpSpPr>
        <p:grpSpPr>
          <a:xfrm>
            <a:off x="10050992" y="2689667"/>
            <a:ext cx="7543646" cy="5330770"/>
            <a:chOff x="10050992" y="2689667"/>
            <a:chExt cx="7543646" cy="5330770"/>
          </a:xfrm>
        </p:grpSpPr>
        <p:sp>
          <p:nvSpPr>
            <p:cNvPr id="7" name="Freeform 7"/>
            <p:cNvSpPr/>
            <p:nvPr/>
          </p:nvSpPr>
          <p:spPr>
            <a:xfrm>
              <a:off x="10050992" y="2689667"/>
              <a:ext cx="7543646" cy="4752497"/>
            </a:xfrm>
            <a:custGeom>
              <a:avLst/>
              <a:gdLst/>
              <a:ahLst/>
              <a:cxnLst/>
              <a:rect l="l" t="t" r="r" b="b"/>
              <a:pathLst>
                <a:path w="7543646" h="4752497">
                  <a:moveTo>
                    <a:pt x="0" y="0"/>
                  </a:moveTo>
                  <a:lnTo>
                    <a:pt x="7543647" y="0"/>
                  </a:lnTo>
                  <a:lnTo>
                    <a:pt x="7543647" y="4752497"/>
                  </a:lnTo>
                  <a:lnTo>
                    <a:pt x="0" y="4752497"/>
                  </a:lnTo>
                  <a:lnTo>
                    <a:pt x="0" y="0"/>
                  </a:lnTo>
                  <a:close/>
                </a:path>
              </a:pathLst>
            </a:custGeom>
            <a:blipFill>
              <a:blip r:embed="rId9"/>
              <a:stretch>
                <a:fillRect/>
              </a:stretch>
            </a:blipFill>
          </p:spPr>
          <p:txBody>
            <a:bodyPr/>
            <a:lstStyle/>
            <a:p>
              <a:endParaRPr lang="he-IL"/>
            </a:p>
          </p:txBody>
        </p:sp>
        <p:sp>
          <p:nvSpPr>
            <p:cNvPr id="10" name="TextBox 10"/>
            <p:cNvSpPr txBox="1"/>
            <p:nvPr/>
          </p:nvSpPr>
          <p:spPr>
            <a:xfrm>
              <a:off x="12761173" y="7544195"/>
              <a:ext cx="2123284" cy="476242"/>
            </a:xfrm>
            <a:prstGeom prst="rect">
              <a:avLst/>
            </a:prstGeom>
          </p:spPr>
          <p:txBody>
            <a:bodyPr lIns="0" tIns="0" rIns="0" bIns="0" rtlCol="0" anchor="t">
              <a:spAutoFit/>
            </a:bodyPr>
            <a:lstStyle/>
            <a:p>
              <a:pPr algn="ctr">
                <a:lnSpc>
                  <a:spcPts val="3600"/>
                </a:lnSpc>
              </a:pPr>
              <a:r>
                <a:rPr lang="en-US" sz="3000" b="1">
                  <a:solidFill>
                    <a:srgbClr val="000000"/>
                  </a:solidFill>
                  <a:latin typeface="Arimo Bold"/>
                  <a:ea typeface="Arimo Bold"/>
                  <a:cs typeface="Arimo Bold"/>
                  <a:sym typeface="Arimo Bold"/>
                </a:rPr>
                <a:t>P=0.5</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a:off x="5019320" y="2829367"/>
            <a:ext cx="1400485" cy="6565508"/>
          </a:xfrm>
          <a:custGeom>
            <a:avLst/>
            <a:gdLst/>
            <a:ahLst/>
            <a:cxnLst/>
            <a:rect l="l" t="t" r="r" b="b"/>
            <a:pathLst>
              <a:path w="1400485" h="6565508">
                <a:moveTo>
                  <a:pt x="0" y="0"/>
                </a:moveTo>
                <a:lnTo>
                  <a:pt x="1400485" y="0"/>
                </a:lnTo>
                <a:lnTo>
                  <a:pt x="1400485" y="6565508"/>
                </a:lnTo>
                <a:lnTo>
                  <a:pt x="0" y="65655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TextBox 4"/>
          <p:cNvSpPr txBox="1"/>
          <p:nvPr/>
        </p:nvSpPr>
        <p:spPr>
          <a:xfrm>
            <a:off x="3461712" y="1097925"/>
            <a:ext cx="11364576" cy="1083945"/>
          </a:xfrm>
          <a:prstGeom prst="rect">
            <a:avLst/>
          </a:prstGeom>
        </p:spPr>
        <p:txBody>
          <a:bodyPr lIns="0" tIns="0" rIns="0" bIns="0" rtlCol="0" anchor="t">
            <a:spAutoFit/>
          </a:bodyPr>
          <a:lstStyle/>
          <a:p>
            <a:pPr algn="ctr">
              <a:lnSpc>
                <a:spcPts val="7588"/>
              </a:lnSpc>
            </a:pPr>
            <a:r>
              <a:rPr lang="en-US" sz="5498" b="1" spc="538">
                <a:solidFill>
                  <a:srgbClr val="231F20"/>
                </a:solidFill>
                <a:latin typeface="Arimo Bold"/>
                <a:ea typeface="Arimo Bold"/>
                <a:cs typeface="Arimo Bold"/>
                <a:sym typeface="Arimo Bold"/>
              </a:rPr>
              <a:t>TABLE OF CONTENTS</a:t>
            </a:r>
          </a:p>
        </p:txBody>
      </p:sp>
      <p:sp>
        <p:nvSpPr>
          <p:cNvPr id="5" name="TextBox 5"/>
          <p:cNvSpPr txBox="1"/>
          <p:nvPr/>
        </p:nvSpPr>
        <p:spPr>
          <a:xfrm>
            <a:off x="5231353" y="3196610"/>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01</a:t>
            </a:r>
          </a:p>
        </p:txBody>
      </p:sp>
      <p:sp>
        <p:nvSpPr>
          <p:cNvPr id="6" name="TextBox 6"/>
          <p:cNvSpPr txBox="1"/>
          <p:nvPr/>
        </p:nvSpPr>
        <p:spPr>
          <a:xfrm>
            <a:off x="5231353" y="3993729"/>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02</a:t>
            </a:r>
          </a:p>
        </p:txBody>
      </p:sp>
      <p:sp>
        <p:nvSpPr>
          <p:cNvPr id="7" name="TextBox 7"/>
          <p:cNvSpPr txBox="1"/>
          <p:nvPr/>
        </p:nvSpPr>
        <p:spPr>
          <a:xfrm>
            <a:off x="5231353" y="4874886"/>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03</a:t>
            </a:r>
          </a:p>
        </p:txBody>
      </p:sp>
      <p:sp>
        <p:nvSpPr>
          <p:cNvPr id="8" name="TextBox 8"/>
          <p:cNvSpPr txBox="1"/>
          <p:nvPr/>
        </p:nvSpPr>
        <p:spPr>
          <a:xfrm>
            <a:off x="5231353" y="5672005"/>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04</a:t>
            </a:r>
          </a:p>
        </p:txBody>
      </p:sp>
      <p:sp>
        <p:nvSpPr>
          <p:cNvPr id="9" name="TextBox 9"/>
          <p:cNvSpPr txBox="1"/>
          <p:nvPr/>
        </p:nvSpPr>
        <p:spPr>
          <a:xfrm>
            <a:off x="5250954" y="6464382"/>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05</a:t>
            </a:r>
          </a:p>
        </p:txBody>
      </p:sp>
      <p:sp>
        <p:nvSpPr>
          <p:cNvPr id="10" name="TextBox 10"/>
          <p:cNvSpPr txBox="1"/>
          <p:nvPr/>
        </p:nvSpPr>
        <p:spPr>
          <a:xfrm>
            <a:off x="5250954" y="7295346"/>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06</a:t>
            </a:r>
          </a:p>
        </p:txBody>
      </p:sp>
      <p:sp>
        <p:nvSpPr>
          <p:cNvPr id="11" name="TextBox 11"/>
          <p:cNvSpPr txBox="1"/>
          <p:nvPr/>
        </p:nvSpPr>
        <p:spPr>
          <a:xfrm>
            <a:off x="5250954" y="8145639"/>
            <a:ext cx="937219" cy="685800"/>
          </a:xfrm>
          <a:prstGeom prst="rect">
            <a:avLst/>
          </a:prstGeom>
        </p:spPr>
        <p:txBody>
          <a:bodyPr lIns="0" tIns="0" rIns="0" bIns="0" rtlCol="0" anchor="t">
            <a:spAutoFit/>
          </a:bodyPr>
          <a:lstStyle/>
          <a:p>
            <a:pPr algn="ctr">
              <a:lnSpc>
                <a:spcPts val="5125"/>
              </a:lnSpc>
            </a:pPr>
            <a:r>
              <a:rPr lang="en-US" sz="4271" b="1" i="1">
                <a:solidFill>
                  <a:srgbClr val="363636"/>
                </a:solidFill>
                <a:latin typeface="Arimo Bold Italics"/>
                <a:ea typeface="Arimo Bold Italics"/>
                <a:cs typeface="Arimo Bold Italics"/>
                <a:sym typeface="Arimo Bold Italics"/>
              </a:rPr>
              <a:t>07</a:t>
            </a:r>
          </a:p>
        </p:txBody>
      </p:sp>
      <p:sp>
        <p:nvSpPr>
          <p:cNvPr id="12" name="TextBox 12"/>
          <p:cNvSpPr txBox="1"/>
          <p:nvPr/>
        </p:nvSpPr>
        <p:spPr>
          <a:xfrm>
            <a:off x="6607430" y="3242081"/>
            <a:ext cx="5790503"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INTRODUCTION</a:t>
            </a:r>
          </a:p>
        </p:txBody>
      </p:sp>
      <p:sp>
        <p:nvSpPr>
          <p:cNvPr id="13" name="TextBox 13"/>
          <p:cNvSpPr txBox="1"/>
          <p:nvPr/>
        </p:nvSpPr>
        <p:spPr>
          <a:xfrm>
            <a:off x="6607430" y="4051155"/>
            <a:ext cx="6076629"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STRUCTURE</a:t>
            </a:r>
          </a:p>
        </p:txBody>
      </p:sp>
      <p:sp>
        <p:nvSpPr>
          <p:cNvPr id="14" name="TextBox 14"/>
          <p:cNvSpPr txBox="1"/>
          <p:nvPr/>
        </p:nvSpPr>
        <p:spPr>
          <a:xfrm>
            <a:off x="6607430" y="4932312"/>
            <a:ext cx="5790503"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MODEL FLOW</a:t>
            </a:r>
          </a:p>
        </p:txBody>
      </p:sp>
      <p:sp>
        <p:nvSpPr>
          <p:cNvPr id="15" name="TextBox 15"/>
          <p:cNvSpPr txBox="1"/>
          <p:nvPr/>
        </p:nvSpPr>
        <p:spPr>
          <a:xfrm>
            <a:off x="6607430" y="5729431"/>
            <a:ext cx="6076629"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MODEL INNOVATION</a:t>
            </a:r>
          </a:p>
        </p:txBody>
      </p:sp>
      <p:sp>
        <p:nvSpPr>
          <p:cNvPr id="16" name="TextBox 16"/>
          <p:cNvSpPr txBox="1"/>
          <p:nvPr/>
        </p:nvSpPr>
        <p:spPr>
          <a:xfrm>
            <a:off x="6607430" y="6521808"/>
            <a:ext cx="6076629"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IMPLEMENTATION</a:t>
            </a:r>
          </a:p>
        </p:txBody>
      </p:sp>
      <p:sp>
        <p:nvSpPr>
          <p:cNvPr id="17" name="TextBox 17"/>
          <p:cNvSpPr txBox="1"/>
          <p:nvPr/>
        </p:nvSpPr>
        <p:spPr>
          <a:xfrm>
            <a:off x="6607430" y="7352772"/>
            <a:ext cx="5790503"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CHALLENGES</a:t>
            </a:r>
          </a:p>
        </p:txBody>
      </p:sp>
      <p:sp>
        <p:nvSpPr>
          <p:cNvPr id="18" name="TextBox 18"/>
          <p:cNvSpPr txBox="1"/>
          <p:nvPr/>
        </p:nvSpPr>
        <p:spPr>
          <a:xfrm>
            <a:off x="6607430" y="8203065"/>
            <a:ext cx="6076629" cy="494748"/>
          </a:xfrm>
          <a:prstGeom prst="rect">
            <a:avLst/>
          </a:prstGeom>
        </p:spPr>
        <p:txBody>
          <a:bodyPr lIns="0" tIns="0" rIns="0" bIns="0" rtlCol="0" anchor="t">
            <a:spAutoFit/>
          </a:bodyPr>
          <a:lstStyle/>
          <a:p>
            <a:pPr algn="l">
              <a:lnSpc>
                <a:spcPts val="3483"/>
              </a:lnSpc>
            </a:pPr>
            <a:r>
              <a:rPr lang="en-US" sz="2524" spc="246">
                <a:solidFill>
                  <a:srgbClr val="231F20"/>
                </a:solidFill>
                <a:latin typeface="Arimo"/>
                <a:ea typeface="Arimo"/>
                <a:cs typeface="Arimo"/>
                <a:sym typeface="Arimo"/>
              </a:rPr>
              <a:t>RESULTS</a:t>
            </a:r>
          </a:p>
        </p:txBody>
      </p:sp>
      <p:grpSp>
        <p:nvGrpSpPr>
          <p:cNvPr id="19" name="Group 19"/>
          <p:cNvGrpSpPr/>
          <p:nvPr/>
        </p:nvGrpSpPr>
        <p:grpSpPr>
          <a:xfrm>
            <a:off x="13139844" y="9039938"/>
            <a:ext cx="5148156" cy="1247062"/>
            <a:chOff x="0" y="0"/>
            <a:chExt cx="6864208" cy="1662749"/>
          </a:xfrm>
        </p:grpSpPr>
        <p:sp>
          <p:nvSpPr>
            <p:cNvPr id="20" name="Freeform 20"/>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21" name="Freeform 21"/>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7">
              <a:extLst>
                <a:ext uri="{96DAC541-7B7A-43D3-8B79-37D633B846F1}">
                  <asvg:svgBlip xmlns:asvg="http://schemas.microsoft.com/office/drawing/2016/SVG/main" r:embed="rId8"/>
                </a:ext>
              </a:extLst>
            </a:blip>
            <a:stretch>
              <a:fillRect t="-44" b="-44"/>
            </a:stretch>
          </a:blipFill>
        </p:spPr>
        <p:txBody>
          <a:bodyPr/>
          <a:lstStyle/>
          <a:p>
            <a:endParaRPr lang="he-I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6" name="Freeform 6"/>
          <p:cNvSpPr/>
          <p:nvPr/>
        </p:nvSpPr>
        <p:spPr>
          <a:xfrm>
            <a:off x="2224797" y="2658793"/>
            <a:ext cx="7539980" cy="4712488"/>
          </a:xfrm>
          <a:custGeom>
            <a:avLst/>
            <a:gdLst/>
            <a:ahLst/>
            <a:cxnLst/>
            <a:rect l="l" t="t" r="r" b="b"/>
            <a:pathLst>
              <a:path w="7539980" h="4712488">
                <a:moveTo>
                  <a:pt x="0" y="0"/>
                </a:moveTo>
                <a:lnTo>
                  <a:pt x="7539981" y="0"/>
                </a:lnTo>
                <a:lnTo>
                  <a:pt x="7539981" y="4712488"/>
                </a:lnTo>
                <a:lnTo>
                  <a:pt x="0" y="4712488"/>
                </a:lnTo>
                <a:lnTo>
                  <a:pt x="0" y="0"/>
                </a:lnTo>
                <a:close/>
              </a:path>
            </a:pathLst>
          </a:custGeom>
          <a:blipFill>
            <a:blip r:embed="rId8"/>
            <a:stretch>
              <a:fillRect/>
            </a:stretch>
          </a:blipFill>
        </p:spPr>
        <p:txBody>
          <a:bodyPr/>
          <a:lstStyle/>
          <a:p>
            <a:endParaRPr lang="he-IL"/>
          </a:p>
        </p:txBody>
      </p:sp>
      <p:sp>
        <p:nvSpPr>
          <p:cNvPr id="7" name="Freeform 7"/>
          <p:cNvSpPr/>
          <p:nvPr/>
        </p:nvSpPr>
        <p:spPr>
          <a:xfrm>
            <a:off x="10104090" y="2646381"/>
            <a:ext cx="7421910" cy="4712488"/>
          </a:xfrm>
          <a:custGeom>
            <a:avLst/>
            <a:gdLst/>
            <a:ahLst/>
            <a:cxnLst/>
            <a:rect l="l" t="t" r="r" b="b"/>
            <a:pathLst>
              <a:path w="7421910" h="4712488">
                <a:moveTo>
                  <a:pt x="0" y="0"/>
                </a:moveTo>
                <a:lnTo>
                  <a:pt x="7421910" y="0"/>
                </a:lnTo>
                <a:lnTo>
                  <a:pt x="7421910" y="4712488"/>
                </a:lnTo>
                <a:lnTo>
                  <a:pt x="0" y="4712488"/>
                </a:lnTo>
                <a:lnTo>
                  <a:pt x="0" y="0"/>
                </a:lnTo>
                <a:close/>
              </a:path>
            </a:pathLst>
          </a:custGeom>
          <a:blipFill>
            <a:blip r:embed="rId9"/>
            <a:stretch>
              <a:fillRect l="-1170" r="-1365" b="-1536"/>
            </a:stretch>
          </a:blipFill>
        </p:spPr>
        <p:txBody>
          <a:bodyPr/>
          <a:lstStyle/>
          <a:p>
            <a:endParaRPr lang="he-IL"/>
          </a:p>
        </p:txBody>
      </p:sp>
      <p:sp>
        <p:nvSpPr>
          <p:cNvPr id="8" name="TextBox 8"/>
          <p:cNvSpPr txBox="1"/>
          <p:nvPr/>
        </p:nvSpPr>
        <p:spPr>
          <a:xfrm>
            <a:off x="6083621" y="685707"/>
            <a:ext cx="6120758"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Example Train</a:t>
            </a:r>
          </a:p>
        </p:txBody>
      </p:sp>
      <p:sp>
        <p:nvSpPr>
          <p:cNvPr id="9" name="TextBox 9"/>
          <p:cNvSpPr txBox="1"/>
          <p:nvPr/>
        </p:nvSpPr>
        <p:spPr>
          <a:xfrm>
            <a:off x="4844912" y="7639058"/>
            <a:ext cx="2123284" cy="933442"/>
          </a:xfrm>
          <a:prstGeom prst="rect">
            <a:avLst/>
          </a:prstGeom>
        </p:spPr>
        <p:txBody>
          <a:bodyPr lIns="0" tIns="0" rIns="0" bIns="0" rtlCol="0" anchor="t">
            <a:spAutoFit/>
          </a:bodyPr>
          <a:lstStyle/>
          <a:p>
            <a:pPr algn="ctr">
              <a:lnSpc>
                <a:spcPts val="3600"/>
              </a:lnSpc>
            </a:pPr>
            <a:r>
              <a:rPr lang="en-US" sz="3000" b="1">
                <a:solidFill>
                  <a:srgbClr val="000000"/>
                </a:solidFill>
                <a:latin typeface="Arimo Bold"/>
                <a:ea typeface="Arimo Bold"/>
                <a:cs typeface="Arimo Bold"/>
                <a:sym typeface="Arimo Bold"/>
              </a:rPr>
              <a:t>P=0.7 (default)</a:t>
            </a:r>
          </a:p>
        </p:txBody>
      </p:sp>
      <p:sp>
        <p:nvSpPr>
          <p:cNvPr id="10" name="TextBox 10"/>
          <p:cNvSpPr txBox="1"/>
          <p:nvPr/>
        </p:nvSpPr>
        <p:spPr>
          <a:xfrm>
            <a:off x="12753403" y="7639062"/>
            <a:ext cx="2123284" cy="476242"/>
          </a:xfrm>
          <a:prstGeom prst="rect">
            <a:avLst/>
          </a:prstGeom>
        </p:spPr>
        <p:txBody>
          <a:bodyPr lIns="0" tIns="0" rIns="0" bIns="0" rtlCol="0" anchor="t">
            <a:spAutoFit/>
          </a:bodyPr>
          <a:lstStyle/>
          <a:p>
            <a:pPr algn="ctr">
              <a:lnSpc>
                <a:spcPts val="3600"/>
              </a:lnSpc>
            </a:pPr>
            <a:r>
              <a:rPr lang="en-US" sz="3000" b="1">
                <a:solidFill>
                  <a:srgbClr val="000000"/>
                </a:solidFill>
                <a:latin typeface="Arimo Bold"/>
                <a:ea typeface="Arimo Bold"/>
                <a:cs typeface="Arimo Bold"/>
                <a:sym typeface="Arimo Bold"/>
              </a:rPr>
              <a:t>P=0.9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57213" y="6372717"/>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6" name="Freeform 6"/>
          <p:cNvSpPr/>
          <p:nvPr/>
        </p:nvSpPr>
        <p:spPr>
          <a:xfrm>
            <a:off x="1334988" y="5143500"/>
            <a:ext cx="1234521" cy="984531"/>
          </a:xfrm>
          <a:custGeom>
            <a:avLst/>
            <a:gdLst/>
            <a:ahLst/>
            <a:cxnLst/>
            <a:rect l="l" t="t" r="r" b="b"/>
            <a:pathLst>
              <a:path w="1234521" h="984531">
                <a:moveTo>
                  <a:pt x="0" y="0"/>
                </a:moveTo>
                <a:lnTo>
                  <a:pt x="1234521" y="0"/>
                </a:lnTo>
                <a:lnTo>
                  <a:pt x="1234521" y="984531"/>
                </a:lnTo>
                <a:lnTo>
                  <a:pt x="0" y="984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grpSp>
        <p:nvGrpSpPr>
          <p:cNvPr id="7" name="Group 7"/>
          <p:cNvGrpSpPr/>
          <p:nvPr/>
        </p:nvGrpSpPr>
        <p:grpSpPr>
          <a:xfrm>
            <a:off x="1478209" y="2112362"/>
            <a:ext cx="1091300" cy="1023862"/>
            <a:chOff x="0" y="0"/>
            <a:chExt cx="1455067" cy="1365149"/>
          </a:xfrm>
        </p:grpSpPr>
        <p:sp>
          <p:nvSpPr>
            <p:cNvPr id="8" name="Freeform 8"/>
            <p:cNvSpPr/>
            <p:nvPr/>
          </p:nvSpPr>
          <p:spPr>
            <a:xfrm>
              <a:off x="0" y="0"/>
              <a:ext cx="1455039" cy="1365145"/>
            </a:xfrm>
            <a:custGeom>
              <a:avLst/>
              <a:gdLst/>
              <a:ahLst/>
              <a:cxnLst/>
              <a:rect l="l" t="t" r="r" b="b"/>
              <a:pathLst>
                <a:path w="1455039" h="1365145">
                  <a:moveTo>
                    <a:pt x="0" y="0"/>
                  </a:moveTo>
                  <a:lnTo>
                    <a:pt x="1455039" y="0"/>
                  </a:lnTo>
                  <a:lnTo>
                    <a:pt x="1455039" y="1365145"/>
                  </a:lnTo>
                  <a:lnTo>
                    <a:pt x="0" y="1365145"/>
                  </a:lnTo>
                  <a:lnTo>
                    <a:pt x="0" y="0"/>
                  </a:lnTo>
                  <a:close/>
                </a:path>
              </a:pathLst>
            </a:custGeom>
            <a:blipFill>
              <a:blip r:embed="rId10"/>
              <a:stretch>
                <a:fillRect t="-3581" r="-1" b="-3581"/>
              </a:stretch>
            </a:blipFill>
          </p:spPr>
          <p:txBody>
            <a:bodyPr/>
            <a:lstStyle/>
            <a:p>
              <a:endParaRPr lang="he-IL"/>
            </a:p>
          </p:txBody>
        </p:sp>
      </p:grpSp>
      <p:sp>
        <p:nvSpPr>
          <p:cNvPr id="9" name="Freeform 9"/>
          <p:cNvSpPr/>
          <p:nvPr/>
        </p:nvSpPr>
        <p:spPr>
          <a:xfrm>
            <a:off x="9783620" y="5829300"/>
            <a:ext cx="1366255" cy="772555"/>
          </a:xfrm>
          <a:custGeom>
            <a:avLst/>
            <a:gdLst/>
            <a:ahLst/>
            <a:cxnLst/>
            <a:rect l="l" t="t" r="r" b="b"/>
            <a:pathLst>
              <a:path w="1366255" h="772555">
                <a:moveTo>
                  <a:pt x="0" y="0"/>
                </a:moveTo>
                <a:lnTo>
                  <a:pt x="1366255" y="0"/>
                </a:lnTo>
                <a:lnTo>
                  <a:pt x="1366255" y="772555"/>
                </a:lnTo>
                <a:lnTo>
                  <a:pt x="0" y="7725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0" name="Freeform 10"/>
          <p:cNvSpPr/>
          <p:nvPr/>
        </p:nvSpPr>
        <p:spPr>
          <a:xfrm>
            <a:off x="10356348" y="2236187"/>
            <a:ext cx="749951" cy="1104900"/>
          </a:xfrm>
          <a:custGeom>
            <a:avLst/>
            <a:gdLst/>
            <a:ahLst/>
            <a:cxnLst/>
            <a:rect l="l" t="t" r="r" b="b"/>
            <a:pathLst>
              <a:path w="749951" h="1104900">
                <a:moveTo>
                  <a:pt x="0" y="0"/>
                </a:moveTo>
                <a:lnTo>
                  <a:pt x="749951" y="0"/>
                </a:lnTo>
                <a:lnTo>
                  <a:pt x="749951" y="1104900"/>
                </a:lnTo>
                <a:lnTo>
                  <a:pt x="0" y="11049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he-IL"/>
          </a:p>
        </p:txBody>
      </p:sp>
      <p:sp>
        <p:nvSpPr>
          <p:cNvPr id="11" name="TextBox 11"/>
          <p:cNvSpPr txBox="1"/>
          <p:nvPr/>
        </p:nvSpPr>
        <p:spPr>
          <a:xfrm>
            <a:off x="3869740" y="1000125"/>
            <a:ext cx="10548519"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GENERAL CONCLUSION</a:t>
            </a:r>
          </a:p>
        </p:txBody>
      </p:sp>
      <p:sp>
        <p:nvSpPr>
          <p:cNvPr id="12" name="TextBox 12"/>
          <p:cNvSpPr txBox="1"/>
          <p:nvPr/>
        </p:nvSpPr>
        <p:spPr>
          <a:xfrm>
            <a:off x="11283341" y="2321912"/>
            <a:ext cx="6194950" cy="3067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Masking Ratio (P)</a:t>
            </a:r>
          </a:p>
          <a:p>
            <a:pPr algn="l">
              <a:lnSpc>
                <a:spcPts val="3000"/>
              </a:lnSpc>
            </a:pPr>
            <a:r>
              <a:rPr lang="en-US" sz="2400" dirty="0">
                <a:solidFill>
                  <a:srgbClr val="2A2A2A"/>
                </a:solidFill>
                <a:latin typeface="Arimo"/>
                <a:ea typeface="Arimo"/>
                <a:cs typeface="Arimo"/>
                <a:sym typeface="Arimo"/>
              </a:rPr>
              <a:t>At p = 0.3, the model struggled with links prediction (higher number of 0-1). However, as the masking ratio increased to p = 0.7 and p = 0.9, the model showed more balanced predictions, indicating a better balance between providing information and challenging the model.</a:t>
            </a:r>
          </a:p>
        </p:txBody>
      </p:sp>
      <p:sp>
        <p:nvSpPr>
          <p:cNvPr id="13" name="TextBox 13"/>
          <p:cNvSpPr txBox="1"/>
          <p:nvPr/>
        </p:nvSpPr>
        <p:spPr>
          <a:xfrm>
            <a:off x="2759497" y="2321912"/>
            <a:ext cx="6317828" cy="2305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Impact of Masking Strategies </a:t>
            </a:r>
          </a:p>
          <a:p>
            <a:pPr algn="l">
              <a:lnSpc>
                <a:spcPts val="3000"/>
              </a:lnSpc>
            </a:pPr>
            <a:r>
              <a:rPr lang="en-US" sz="2400" dirty="0">
                <a:solidFill>
                  <a:srgbClr val="2A2A2A"/>
                </a:solidFill>
                <a:latin typeface="Arimo"/>
                <a:ea typeface="Arimo"/>
                <a:cs typeface="Arimo"/>
                <a:sym typeface="Arimo"/>
              </a:rPr>
              <a:t>Both the Path and Edge Masking Strategies performed well in the link prediction task, with the Edge showing a slight advantage. Overall, the differences remain minimal, as reflected in the similar AUC and AP scores.</a:t>
            </a:r>
          </a:p>
        </p:txBody>
      </p:sp>
      <p:sp>
        <p:nvSpPr>
          <p:cNvPr id="14" name="TextBox 14"/>
          <p:cNvSpPr txBox="1"/>
          <p:nvPr/>
        </p:nvSpPr>
        <p:spPr>
          <a:xfrm>
            <a:off x="2759497" y="5124450"/>
            <a:ext cx="6317828" cy="3448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Test Set Size</a:t>
            </a:r>
          </a:p>
          <a:p>
            <a:pPr algn="l">
              <a:lnSpc>
                <a:spcPts val="3000"/>
              </a:lnSpc>
            </a:pPr>
            <a:r>
              <a:rPr lang="en-US" sz="2400" dirty="0">
                <a:solidFill>
                  <a:srgbClr val="2A2A2A"/>
                </a:solidFill>
                <a:latin typeface="Arimo"/>
                <a:ea typeface="Arimo"/>
                <a:cs typeface="Arimo"/>
                <a:sym typeface="Arimo"/>
              </a:rPr>
              <a:t>Larger test sets (50%) led to more balanced distribution of correct predictions, but also an increase in links predicted 0-1 times. </a:t>
            </a:r>
          </a:p>
          <a:p>
            <a:pPr algn="l">
              <a:lnSpc>
                <a:spcPts val="3000"/>
              </a:lnSpc>
            </a:pPr>
            <a:endParaRPr lang="en-US" sz="2400" dirty="0">
              <a:solidFill>
                <a:srgbClr val="2A2A2A"/>
              </a:solidFill>
              <a:latin typeface="Arimo"/>
              <a:ea typeface="Arimo"/>
              <a:cs typeface="Arimo"/>
              <a:sym typeface="Arimo"/>
            </a:endParaRPr>
          </a:p>
          <a:p>
            <a:pPr algn="l">
              <a:lnSpc>
                <a:spcPts val="3000"/>
              </a:lnSpc>
            </a:pPr>
            <a:r>
              <a:rPr lang="en-US" sz="2400" dirty="0">
                <a:solidFill>
                  <a:srgbClr val="2A2A2A"/>
                </a:solidFill>
                <a:latin typeface="Arimo"/>
                <a:ea typeface="Arimo"/>
                <a:cs typeface="Arimo"/>
                <a:sym typeface="Arimo"/>
              </a:rPr>
              <a:t>In contrast, smaller test sets (30%) led to fewer poorly predicted links. Larger test sets seem to help the model to identify better, due to the increased diversity of links.</a:t>
            </a:r>
          </a:p>
        </p:txBody>
      </p:sp>
      <p:sp>
        <p:nvSpPr>
          <p:cNvPr id="15" name="TextBox 15"/>
          <p:cNvSpPr txBox="1"/>
          <p:nvPr/>
        </p:nvSpPr>
        <p:spPr>
          <a:xfrm>
            <a:off x="11283341" y="5810250"/>
            <a:ext cx="6194950" cy="3067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Analysis of Poorly Predicted Links</a:t>
            </a:r>
          </a:p>
          <a:p>
            <a:pPr algn="l">
              <a:lnSpc>
                <a:spcPts val="3000"/>
              </a:lnSpc>
            </a:pPr>
            <a:r>
              <a:rPr lang="en-US" sz="2400" dirty="0">
                <a:solidFill>
                  <a:srgbClr val="2A2A2A"/>
                </a:solidFill>
                <a:latin typeface="Arimo"/>
                <a:ea typeface="Arimo"/>
                <a:cs typeface="Arimo"/>
                <a:sym typeface="Arimo"/>
              </a:rPr>
              <a:t>Across all experiments, the spike in links predicted 0-1 times was a consistent observation. These links likely correspond to sparsely connected nodes or those in structurally complex regions, where the model struggled to establish strong predictive patterns.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6" name="Freeform 6"/>
          <p:cNvSpPr/>
          <p:nvPr/>
        </p:nvSpPr>
        <p:spPr>
          <a:xfrm>
            <a:off x="2703573" y="2340962"/>
            <a:ext cx="928687" cy="952500"/>
          </a:xfrm>
          <a:custGeom>
            <a:avLst/>
            <a:gdLst/>
            <a:ahLst/>
            <a:cxnLst/>
            <a:rect l="l" t="t" r="r" b="b"/>
            <a:pathLst>
              <a:path w="928687" h="952500">
                <a:moveTo>
                  <a:pt x="0" y="0"/>
                </a:moveTo>
                <a:lnTo>
                  <a:pt x="928688" y="0"/>
                </a:lnTo>
                <a:lnTo>
                  <a:pt x="928688" y="952500"/>
                </a:lnTo>
                <a:lnTo>
                  <a:pt x="0" y="9525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7" name="Freeform 7"/>
          <p:cNvSpPr/>
          <p:nvPr/>
        </p:nvSpPr>
        <p:spPr>
          <a:xfrm>
            <a:off x="2597453" y="5793015"/>
            <a:ext cx="1034808" cy="757997"/>
          </a:xfrm>
          <a:custGeom>
            <a:avLst/>
            <a:gdLst/>
            <a:ahLst/>
            <a:cxnLst/>
            <a:rect l="l" t="t" r="r" b="b"/>
            <a:pathLst>
              <a:path w="1034808" h="757997">
                <a:moveTo>
                  <a:pt x="0" y="0"/>
                </a:moveTo>
                <a:lnTo>
                  <a:pt x="1034808" y="0"/>
                </a:lnTo>
                <a:lnTo>
                  <a:pt x="1034808" y="757997"/>
                </a:lnTo>
                <a:lnTo>
                  <a:pt x="0" y="7579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he-IL"/>
          </a:p>
        </p:txBody>
      </p:sp>
      <p:sp>
        <p:nvSpPr>
          <p:cNvPr id="8" name="Freeform 8"/>
          <p:cNvSpPr/>
          <p:nvPr/>
        </p:nvSpPr>
        <p:spPr>
          <a:xfrm>
            <a:off x="10093095" y="5143500"/>
            <a:ext cx="824202" cy="824202"/>
          </a:xfrm>
          <a:custGeom>
            <a:avLst/>
            <a:gdLst/>
            <a:ahLst/>
            <a:cxnLst/>
            <a:rect l="l" t="t" r="r" b="b"/>
            <a:pathLst>
              <a:path w="824202" h="824202">
                <a:moveTo>
                  <a:pt x="0" y="0"/>
                </a:moveTo>
                <a:lnTo>
                  <a:pt x="824202" y="0"/>
                </a:lnTo>
                <a:lnTo>
                  <a:pt x="824202" y="824202"/>
                </a:lnTo>
                <a:lnTo>
                  <a:pt x="0" y="824202"/>
                </a:lnTo>
                <a:lnTo>
                  <a:pt x="0" y="0"/>
                </a:lnTo>
                <a:close/>
              </a:path>
            </a:pathLst>
          </a:custGeom>
          <a:blipFill>
            <a:blip r:embed="rId12"/>
            <a:stretch>
              <a:fillRect/>
            </a:stretch>
          </a:blipFill>
        </p:spPr>
        <p:txBody>
          <a:bodyPr/>
          <a:lstStyle/>
          <a:p>
            <a:endParaRPr lang="he-IL"/>
          </a:p>
        </p:txBody>
      </p:sp>
      <p:sp>
        <p:nvSpPr>
          <p:cNvPr id="9" name="Freeform 9"/>
          <p:cNvSpPr/>
          <p:nvPr/>
        </p:nvSpPr>
        <p:spPr>
          <a:xfrm>
            <a:off x="9990841" y="2340962"/>
            <a:ext cx="926456" cy="952500"/>
          </a:xfrm>
          <a:custGeom>
            <a:avLst/>
            <a:gdLst/>
            <a:ahLst/>
            <a:cxnLst/>
            <a:rect l="l" t="t" r="r" b="b"/>
            <a:pathLst>
              <a:path w="926456" h="952500">
                <a:moveTo>
                  <a:pt x="0" y="0"/>
                </a:moveTo>
                <a:lnTo>
                  <a:pt x="926456" y="0"/>
                </a:lnTo>
                <a:lnTo>
                  <a:pt x="926456" y="952500"/>
                </a:lnTo>
                <a:lnTo>
                  <a:pt x="0" y="952500"/>
                </a:lnTo>
                <a:lnTo>
                  <a:pt x="0" y="0"/>
                </a:lnTo>
                <a:close/>
              </a:path>
            </a:pathLst>
          </a:custGeom>
          <a:blipFill>
            <a:blip r:embed="rId13"/>
            <a:stretch>
              <a:fillRect l="-40530" t="-36669" r="-39878" b="-38806"/>
            </a:stretch>
          </a:blipFill>
        </p:spPr>
        <p:txBody>
          <a:bodyPr/>
          <a:lstStyle/>
          <a:p>
            <a:endParaRPr lang="he-IL"/>
          </a:p>
        </p:txBody>
      </p:sp>
      <p:sp>
        <p:nvSpPr>
          <p:cNvPr id="10" name="TextBox 10"/>
          <p:cNvSpPr txBox="1"/>
          <p:nvPr/>
        </p:nvSpPr>
        <p:spPr>
          <a:xfrm>
            <a:off x="3869740" y="1000125"/>
            <a:ext cx="10548519" cy="942975"/>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FURTHER INVESTIGATION</a:t>
            </a:r>
          </a:p>
        </p:txBody>
      </p:sp>
      <p:sp>
        <p:nvSpPr>
          <p:cNvPr id="11" name="TextBox 11"/>
          <p:cNvSpPr txBox="1"/>
          <p:nvPr/>
        </p:nvSpPr>
        <p:spPr>
          <a:xfrm>
            <a:off x="11064350" y="2321912"/>
            <a:ext cx="5229754" cy="1924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Node and Edge Attributes</a:t>
            </a:r>
          </a:p>
          <a:p>
            <a:pPr algn="l">
              <a:lnSpc>
                <a:spcPts val="3000"/>
              </a:lnSpc>
            </a:pPr>
            <a:r>
              <a:rPr lang="en-US" sz="2400" dirty="0">
                <a:solidFill>
                  <a:srgbClr val="2A2A2A"/>
                </a:solidFill>
                <a:latin typeface="Arimo"/>
                <a:ea typeface="Arimo"/>
                <a:cs typeface="Arimo"/>
                <a:sym typeface="Arimo"/>
              </a:rPr>
              <a:t>Examine the node features associated with the harder-to-predict edges in comparison to more well- predicted edges. </a:t>
            </a:r>
          </a:p>
        </p:txBody>
      </p:sp>
      <p:sp>
        <p:nvSpPr>
          <p:cNvPr id="12" name="TextBox 12"/>
          <p:cNvSpPr txBox="1"/>
          <p:nvPr/>
        </p:nvSpPr>
        <p:spPr>
          <a:xfrm>
            <a:off x="3869740" y="2321912"/>
            <a:ext cx="5040545" cy="2666884"/>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Analyze the 0-1 correct predictions links </a:t>
            </a:r>
          </a:p>
          <a:p>
            <a:pPr algn="l">
              <a:lnSpc>
                <a:spcPts val="3000"/>
              </a:lnSpc>
            </a:pPr>
            <a:r>
              <a:rPr lang="en-US" sz="2400" dirty="0">
                <a:solidFill>
                  <a:srgbClr val="2A2A2A"/>
                </a:solidFill>
                <a:latin typeface="Arimo"/>
                <a:ea typeface="Arimo"/>
                <a:cs typeface="Arimo"/>
                <a:sym typeface="Arimo"/>
              </a:rPr>
              <a:t>Investigate which links are difficult to predict and which papers or classes they represent. investigate their amount of connections (weakly connected or strongly connected).</a:t>
            </a:r>
          </a:p>
        </p:txBody>
      </p:sp>
      <p:sp>
        <p:nvSpPr>
          <p:cNvPr id="13" name="TextBox 13"/>
          <p:cNvSpPr txBox="1"/>
          <p:nvPr/>
        </p:nvSpPr>
        <p:spPr>
          <a:xfrm>
            <a:off x="11064350" y="5124450"/>
            <a:ext cx="5229754" cy="2686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Inspect Graph Structure</a:t>
            </a:r>
          </a:p>
          <a:p>
            <a:pPr algn="l">
              <a:lnSpc>
                <a:spcPts val="3000"/>
              </a:lnSpc>
            </a:pPr>
            <a:r>
              <a:rPr lang="en-US" sz="2400" dirty="0">
                <a:solidFill>
                  <a:srgbClr val="2A2A2A"/>
                </a:solidFill>
                <a:latin typeface="Arimo"/>
                <a:ea typeface="Arimo"/>
                <a:cs typeface="Arimo"/>
                <a:sym typeface="Arimo"/>
              </a:rPr>
              <a:t>Check if the links that are well-predicted come from dense clusters of nodes and if the hard-to-predict links come from sparse or noisy parts of the graph.</a:t>
            </a:r>
          </a:p>
          <a:p>
            <a:pPr algn="l">
              <a:lnSpc>
                <a:spcPts val="3000"/>
              </a:lnSpc>
            </a:pPr>
            <a:endParaRPr lang="en-US" sz="2500" dirty="0">
              <a:solidFill>
                <a:srgbClr val="2A2A2A"/>
              </a:solidFill>
              <a:latin typeface="Arimo"/>
              <a:ea typeface="Arimo"/>
              <a:cs typeface="Arimo"/>
              <a:sym typeface="Arimo"/>
            </a:endParaRPr>
          </a:p>
        </p:txBody>
      </p:sp>
      <p:sp>
        <p:nvSpPr>
          <p:cNvPr id="14" name="TextBox 14"/>
          <p:cNvSpPr txBox="1"/>
          <p:nvPr/>
        </p:nvSpPr>
        <p:spPr>
          <a:xfrm>
            <a:off x="3775136" y="5769962"/>
            <a:ext cx="5229754" cy="1543050"/>
          </a:xfrm>
          <a:prstGeom prst="rect">
            <a:avLst/>
          </a:prstGeom>
        </p:spPr>
        <p:txBody>
          <a:bodyPr lIns="0" tIns="0" rIns="0" bIns="0" rtlCol="0" anchor="t">
            <a:spAutoFit/>
          </a:bodyPr>
          <a:lstStyle/>
          <a:p>
            <a:pPr algn="l">
              <a:lnSpc>
                <a:spcPts val="3000"/>
              </a:lnSpc>
            </a:pPr>
            <a:r>
              <a:rPr lang="en-US" sz="2800" b="1" dirty="0">
                <a:solidFill>
                  <a:srgbClr val="2A2A2A"/>
                </a:solidFill>
                <a:latin typeface="Arimo Bold"/>
                <a:ea typeface="Arimo Bold"/>
                <a:cs typeface="Arimo Bold"/>
                <a:sym typeface="Arimo Bold"/>
              </a:rPr>
              <a:t>Adjust Model Parameters</a:t>
            </a:r>
          </a:p>
          <a:p>
            <a:pPr algn="l">
              <a:lnSpc>
                <a:spcPts val="3000"/>
              </a:lnSpc>
            </a:pPr>
            <a:r>
              <a:rPr lang="en-US" sz="2400" dirty="0">
                <a:solidFill>
                  <a:srgbClr val="2A2A2A"/>
                </a:solidFill>
                <a:latin typeface="Arimo"/>
                <a:ea typeface="Arimo"/>
                <a:cs typeface="Arimo"/>
                <a:sym typeface="Arimo"/>
              </a:rPr>
              <a:t>Experimenting with different model parameters, such as threshold for prediction and P ratio for masking.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26531" y="4012510"/>
            <a:ext cx="11634937" cy="1485900"/>
          </a:xfrm>
          <a:prstGeom prst="rect">
            <a:avLst/>
          </a:prstGeom>
        </p:spPr>
        <p:txBody>
          <a:bodyPr lIns="0" tIns="0" rIns="0" bIns="0" rtlCol="0" anchor="t">
            <a:spAutoFit/>
          </a:bodyPr>
          <a:lstStyle/>
          <a:p>
            <a:pPr algn="ctr">
              <a:lnSpc>
                <a:spcPts val="11159"/>
              </a:lnSpc>
            </a:pPr>
            <a:r>
              <a:rPr lang="en-US" sz="9298">
                <a:solidFill>
                  <a:srgbClr val="2A2A2A"/>
                </a:solidFill>
                <a:latin typeface="Arimo"/>
                <a:ea typeface="Arimo"/>
                <a:cs typeface="Arimo"/>
                <a:sym typeface="Arimo"/>
              </a:rPr>
              <a:t>Thanks for listening!</a:t>
            </a:r>
          </a:p>
        </p:txBody>
      </p:sp>
      <p:grpSp>
        <p:nvGrpSpPr>
          <p:cNvPr id="3" name="Group 3"/>
          <p:cNvGrpSpPr/>
          <p:nvPr/>
        </p:nvGrpSpPr>
        <p:grpSpPr>
          <a:xfrm>
            <a:off x="13139844" y="9039938"/>
            <a:ext cx="5148156" cy="1247062"/>
            <a:chOff x="0" y="0"/>
            <a:chExt cx="6864208" cy="1662749"/>
          </a:xfrm>
        </p:grpSpPr>
        <p:sp>
          <p:nvSpPr>
            <p:cNvPr id="4" name="Freeform 4"/>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3"/>
              <a:stretch>
                <a:fillRect t="-141" b="-137"/>
              </a:stretch>
            </a:blipFill>
          </p:spPr>
          <p:txBody>
            <a:bodyPr/>
            <a:lstStyle/>
            <a:p>
              <a:endParaRPr lang="he-IL"/>
            </a:p>
          </p:txBody>
        </p:sp>
      </p:grpSp>
      <p:sp>
        <p:nvSpPr>
          <p:cNvPr id="5" name="Freeform 5"/>
          <p:cNvSpPr/>
          <p:nvPr/>
        </p:nvSpPr>
        <p:spPr>
          <a:xfrm>
            <a:off x="-3258071" y="-480060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t="-12" b="-12"/>
            </a:stretch>
          </a:blipFill>
        </p:spPr>
        <p:txBody>
          <a:bodyPr/>
          <a:lstStyle/>
          <a:p>
            <a:endParaRPr lang="he-IL"/>
          </a:p>
        </p:txBody>
      </p:sp>
      <p:sp>
        <p:nvSpPr>
          <p:cNvPr id="6" name="Freeform 6"/>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t="-65" b="-65"/>
            </a:stretch>
          </a:blipFill>
        </p:spPr>
        <p:txBody>
          <a:bodyPr/>
          <a:lstStyle/>
          <a:p>
            <a:endParaRPr lang="he-I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01</a:t>
            </a:r>
          </a:p>
        </p:txBody>
      </p:sp>
      <p:sp>
        <p:nvSpPr>
          <p:cNvPr id="7" name="TextBox 7"/>
          <p:cNvSpPr txBox="1"/>
          <p:nvPr/>
        </p:nvSpPr>
        <p:spPr>
          <a:xfrm>
            <a:off x="4519851" y="4012510"/>
            <a:ext cx="9577149" cy="1373774"/>
          </a:xfrm>
          <a:prstGeom prst="rect">
            <a:avLst/>
          </a:prstGeom>
        </p:spPr>
        <p:txBody>
          <a:bodyPr wrap="square" lIns="0" tIns="0" rIns="0" bIns="0" rtlCol="0" anchor="t">
            <a:spAutoFit/>
          </a:bodyPr>
          <a:lstStyle/>
          <a:p>
            <a:pPr algn="ctr">
              <a:lnSpc>
                <a:spcPts val="11399"/>
              </a:lnSpc>
            </a:pPr>
            <a:r>
              <a:rPr lang="en-US" sz="9499" b="1" dirty="0">
                <a:solidFill>
                  <a:srgbClr val="000000"/>
                </a:solidFill>
                <a:latin typeface="Arimo Bold"/>
                <a:ea typeface="Arimo Bold"/>
                <a:cs typeface="Arimo Bold"/>
                <a:sym typeface="Arimo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21549" y="2705100"/>
            <a:ext cx="7794402" cy="5565626"/>
          </a:xfrm>
          <a:prstGeom prst="rect">
            <a:avLst/>
          </a:prstGeom>
        </p:spPr>
        <p:txBody>
          <a:bodyPr lIns="0" tIns="0" rIns="0" bIns="0" rtlCol="0" anchor="t">
            <a:spAutoFit/>
          </a:bodyPr>
          <a:lstStyle/>
          <a:p>
            <a:pPr marL="594361" lvl="2" indent="-198120" algn="l">
              <a:lnSpc>
                <a:spcPts val="3120"/>
              </a:lnSpc>
              <a:buFont typeface="Arial"/>
              <a:buChar char="⚬"/>
            </a:pPr>
            <a:r>
              <a:rPr lang="en-US" sz="2600" dirty="0">
                <a:solidFill>
                  <a:srgbClr val="2A2A2A"/>
                </a:solidFill>
                <a:latin typeface="Blinker"/>
                <a:ea typeface="Blinker"/>
                <a:cs typeface="Blinker"/>
                <a:sym typeface="Blinker"/>
              </a:rPr>
              <a:t>The project focuses on improving Graph Autoencoders (GAEs), a type of machine learning model that learns from graph data </a:t>
            </a:r>
            <a:r>
              <a:rPr lang="en-US" sz="2800" b="0" i="0" dirty="0">
                <a:solidFill>
                  <a:srgbClr val="2A2A2A"/>
                </a:solidFill>
                <a:effectLst/>
              </a:rPr>
              <a:t>(self-supervised learning model)</a:t>
            </a:r>
            <a:r>
              <a:rPr lang="en-US" sz="2600" dirty="0">
                <a:solidFill>
                  <a:srgbClr val="2A2A2A"/>
                </a:solidFill>
                <a:latin typeface="Blinker"/>
                <a:ea typeface="Blinker"/>
                <a:cs typeface="Blinker"/>
                <a:sym typeface="Blinker"/>
              </a:rPr>
              <a:t>. </a:t>
            </a:r>
          </a:p>
          <a:p>
            <a:pPr marL="594361" lvl="2" indent="-198120" algn="l">
              <a:lnSpc>
                <a:spcPts val="3120"/>
              </a:lnSpc>
            </a:pPr>
            <a:endParaRPr lang="en-US" sz="2600" dirty="0">
              <a:solidFill>
                <a:srgbClr val="2A2A2A"/>
              </a:solidFill>
              <a:latin typeface="Blinker"/>
              <a:ea typeface="Blinker"/>
              <a:cs typeface="Blinker"/>
              <a:sym typeface="Blinker"/>
            </a:endParaRPr>
          </a:p>
          <a:p>
            <a:pPr marL="594361" lvl="2" indent="-198120" algn="l">
              <a:lnSpc>
                <a:spcPts val="3120"/>
              </a:lnSpc>
              <a:buFont typeface="Arial"/>
              <a:buChar char="⚬"/>
            </a:pPr>
            <a:r>
              <a:rPr lang="en-US" sz="2600" dirty="0">
                <a:solidFill>
                  <a:srgbClr val="2A2A2A"/>
                </a:solidFill>
                <a:latin typeface="Blinker"/>
                <a:ea typeface="Blinker"/>
                <a:cs typeface="Blinker"/>
                <a:sym typeface="Blinker"/>
              </a:rPr>
              <a:t>GAEs work by simplifying complex graphs into low-dimensional representations (compressed versions), and then trying to rebuild the original graphs as accurately as possible. </a:t>
            </a:r>
          </a:p>
          <a:p>
            <a:pPr marL="594361" lvl="2" indent="-198120" algn="l">
              <a:lnSpc>
                <a:spcPts val="3120"/>
              </a:lnSpc>
            </a:pPr>
            <a:endParaRPr lang="en-US" sz="2600" dirty="0">
              <a:solidFill>
                <a:srgbClr val="2A2A2A"/>
              </a:solidFill>
              <a:latin typeface="Blinker"/>
              <a:ea typeface="Blinker"/>
              <a:cs typeface="Blinker"/>
              <a:sym typeface="Blinker"/>
            </a:endParaRPr>
          </a:p>
          <a:p>
            <a:pPr marL="594361" lvl="2" indent="-198120" algn="l">
              <a:lnSpc>
                <a:spcPts val="3120"/>
              </a:lnSpc>
              <a:buFont typeface="Arial"/>
              <a:buChar char="⚬"/>
            </a:pPr>
            <a:r>
              <a:rPr lang="en-US" sz="2600" dirty="0">
                <a:solidFill>
                  <a:srgbClr val="2A2A2A"/>
                </a:solidFill>
                <a:latin typeface="Blinker"/>
                <a:ea typeface="Blinker"/>
                <a:cs typeface="Blinker"/>
                <a:sym typeface="Blinker"/>
              </a:rPr>
              <a:t>However, traditional GAEs sometimes concentrate too much on the direct connections between closely linked nodes, which can lead to missing the overall structure of the graph. </a:t>
            </a:r>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3">
              <a:extLst>
                <a:ext uri="{96DAC541-7B7A-43D3-8B79-37D633B846F1}">
                  <asvg:svgBlip xmlns:asvg="http://schemas.microsoft.com/office/drawing/2016/SVG/main" r:embed="rId4"/>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5"/>
              <a:stretch>
                <a:fillRect t="-141" b="-137"/>
              </a:stretch>
            </a:blipFill>
          </p:spPr>
          <p:txBody>
            <a:bodyPr/>
            <a:lstStyle/>
            <a:p>
              <a:endParaRPr lang="he-IL"/>
            </a:p>
          </p:txBody>
        </p:sp>
      </p:grpSp>
      <p:sp>
        <p:nvSpPr>
          <p:cNvPr id="6" name="Freeform 6"/>
          <p:cNvSpPr/>
          <p:nvPr/>
        </p:nvSpPr>
        <p:spPr>
          <a:xfrm rot="7659121">
            <a:off x="-4615099" y="6004903"/>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6">
              <a:extLst>
                <a:ext uri="{96DAC541-7B7A-43D3-8B79-37D633B846F1}">
                  <asvg:svgBlip xmlns:asvg="http://schemas.microsoft.com/office/drawing/2016/SVG/main" r:embed="rId7"/>
                </a:ext>
              </a:extLst>
            </a:blip>
            <a:stretch>
              <a:fillRect t="-65" b="-65"/>
            </a:stretch>
          </a:blipFill>
        </p:spPr>
        <p:txBody>
          <a:bodyPr/>
          <a:lstStyle/>
          <a:p>
            <a:endParaRPr lang="he-IL"/>
          </a:p>
        </p:txBody>
      </p:sp>
      <p:grpSp>
        <p:nvGrpSpPr>
          <p:cNvPr id="7" name="Group 7"/>
          <p:cNvGrpSpPr/>
          <p:nvPr/>
        </p:nvGrpSpPr>
        <p:grpSpPr>
          <a:xfrm>
            <a:off x="10828794" y="2041177"/>
            <a:ext cx="6211144" cy="5970059"/>
            <a:chOff x="0" y="0"/>
            <a:chExt cx="8281525" cy="7960079"/>
          </a:xfrm>
        </p:grpSpPr>
        <p:sp>
          <p:nvSpPr>
            <p:cNvPr id="8" name="Freeform 8"/>
            <p:cNvSpPr/>
            <p:nvPr/>
          </p:nvSpPr>
          <p:spPr>
            <a:xfrm>
              <a:off x="0" y="0"/>
              <a:ext cx="8281543" cy="7960106"/>
            </a:xfrm>
            <a:custGeom>
              <a:avLst/>
              <a:gdLst/>
              <a:ahLst/>
              <a:cxnLst/>
              <a:rect l="l" t="t" r="r" b="b"/>
              <a:pathLst>
                <a:path w="8281543" h="7960106">
                  <a:moveTo>
                    <a:pt x="0" y="0"/>
                  </a:moveTo>
                  <a:lnTo>
                    <a:pt x="8281543" y="0"/>
                  </a:lnTo>
                  <a:lnTo>
                    <a:pt x="8281543" y="7960106"/>
                  </a:lnTo>
                  <a:lnTo>
                    <a:pt x="0" y="7960106"/>
                  </a:lnTo>
                  <a:lnTo>
                    <a:pt x="0" y="0"/>
                  </a:lnTo>
                  <a:close/>
                </a:path>
              </a:pathLst>
            </a:custGeom>
            <a:blipFill>
              <a:blip r:embed="rId8"/>
              <a:stretch>
                <a:fillRect t="-2019" b="-2018"/>
              </a:stretch>
            </a:blipFill>
          </p:spPr>
          <p:txBody>
            <a:bodyPr/>
            <a:lstStyle/>
            <a:p>
              <a:endParaRPr lang="he-IL"/>
            </a:p>
          </p:txBody>
        </p:sp>
      </p:grpSp>
      <p:sp>
        <p:nvSpPr>
          <p:cNvPr id="9" name="TextBox 9"/>
          <p:cNvSpPr txBox="1"/>
          <p:nvPr/>
        </p:nvSpPr>
        <p:spPr>
          <a:xfrm>
            <a:off x="2295557" y="1551625"/>
            <a:ext cx="4189274" cy="971550"/>
          </a:xfrm>
          <a:prstGeom prst="rect">
            <a:avLst/>
          </a:prstGeom>
        </p:spPr>
        <p:txBody>
          <a:bodyPr lIns="0" tIns="0" rIns="0" bIns="0" rtlCol="0" anchor="t">
            <a:spAutoFit/>
          </a:bodyPr>
          <a:lstStyle/>
          <a:p>
            <a:pPr algn="l">
              <a:lnSpc>
                <a:spcPts val="7200"/>
              </a:lnSpc>
            </a:pPr>
            <a:r>
              <a:rPr lang="en-US" sz="6000">
                <a:solidFill>
                  <a:srgbClr val="2A2A2A"/>
                </a:solidFill>
                <a:latin typeface="Arimo"/>
                <a:ea typeface="Arimo"/>
                <a:cs typeface="Arimo"/>
                <a:sym typeface="Arimo"/>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02</a:t>
            </a:r>
          </a:p>
        </p:txBody>
      </p:sp>
      <p:sp>
        <p:nvSpPr>
          <p:cNvPr id="7" name="TextBox 7"/>
          <p:cNvSpPr txBox="1"/>
          <p:nvPr/>
        </p:nvSpPr>
        <p:spPr>
          <a:xfrm>
            <a:off x="5424368" y="4012510"/>
            <a:ext cx="7632281" cy="1373774"/>
          </a:xfrm>
          <a:prstGeom prst="rect">
            <a:avLst/>
          </a:prstGeom>
        </p:spPr>
        <p:txBody>
          <a:bodyPr wrap="square" lIns="0" tIns="0" rIns="0" bIns="0" rtlCol="0" anchor="t">
            <a:spAutoFit/>
          </a:bodyPr>
          <a:lstStyle/>
          <a:p>
            <a:pPr algn="ctr">
              <a:lnSpc>
                <a:spcPts val="11399"/>
              </a:lnSpc>
            </a:pPr>
            <a:r>
              <a:rPr lang="en-US" sz="9499" b="1" dirty="0">
                <a:solidFill>
                  <a:srgbClr val="000000"/>
                </a:solidFill>
                <a:latin typeface="Arimo Bold"/>
                <a:ea typeface="Arimo Bold"/>
                <a:cs typeface="Arimo Bold"/>
                <a:sym typeface="Arimo Bold"/>
              </a:rPr>
              <a:t>STRUCTURE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31425" y="924325"/>
            <a:ext cx="15225150" cy="971550"/>
          </a:xfrm>
          <a:prstGeom prst="rect">
            <a:avLst/>
          </a:prstGeom>
        </p:spPr>
        <p:txBody>
          <a:bodyPr lIns="0" tIns="0" rIns="0" bIns="0" rtlCol="0" anchor="t">
            <a:spAutoFit/>
          </a:bodyPr>
          <a:lstStyle/>
          <a:p>
            <a:pPr algn="ctr">
              <a:lnSpc>
                <a:spcPts val="7200"/>
              </a:lnSpc>
            </a:pPr>
            <a:r>
              <a:rPr lang="en-US" sz="6000">
                <a:solidFill>
                  <a:srgbClr val="2A2A2A"/>
                </a:solidFill>
                <a:latin typeface="Arimo"/>
                <a:ea typeface="Arimo"/>
                <a:cs typeface="Arimo"/>
                <a:sym typeface="Arimo"/>
              </a:rPr>
              <a:t>STRUCTURE</a:t>
            </a:r>
          </a:p>
        </p:txBody>
      </p:sp>
      <p:sp>
        <p:nvSpPr>
          <p:cNvPr id="3" name="TextBox 3"/>
          <p:cNvSpPr txBox="1"/>
          <p:nvPr/>
        </p:nvSpPr>
        <p:spPr>
          <a:xfrm>
            <a:off x="3419503" y="6554912"/>
            <a:ext cx="4709550" cy="2171700"/>
          </a:xfrm>
          <a:prstGeom prst="rect">
            <a:avLst/>
          </a:prstGeom>
        </p:spPr>
        <p:txBody>
          <a:bodyPr lIns="0" tIns="0" rIns="0" bIns="0" rtlCol="0" anchor="t">
            <a:spAutoFit/>
          </a:bodyPr>
          <a:lstStyle/>
          <a:p>
            <a:pPr algn="just">
              <a:lnSpc>
                <a:spcPts val="2879"/>
              </a:lnSpc>
            </a:pPr>
            <a:r>
              <a:rPr lang="en-US" sz="2400" dirty="0">
                <a:solidFill>
                  <a:srgbClr val="2A2A2A"/>
                </a:solidFill>
                <a:latin typeface="Blinker"/>
                <a:ea typeface="Blinker"/>
                <a:cs typeface="Blinker"/>
                <a:sym typeface="Blinker"/>
              </a:rPr>
              <a:t>The encoder uses a GCN, which is a popular method for working with graph data. It gathers information from a node’s nearby neighbors, creating a simpler version of each node that still keeps key local details.</a:t>
            </a:r>
          </a:p>
        </p:txBody>
      </p:sp>
      <p:sp>
        <p:nvSpPr>
          <p:cNvPr id="4" name="Freeform 4"/>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3">
              <a:extLst>
                <a:ext uri="{96DAC541-7B7A-43D3-8B79-37D633B846F1}">
                  <asvg:svgBlip xmlns:asvg="http://schemas.microsoft.com/office/drawing/2016/SVG/main" r:embed="rId4"/>
                </a:ext>
              </a:extLst>
            </a:blip>
            <a:stretch>
              <a:fillRect t="-44" b="-44"/>
            </a:stretch>
          </a:blipFill>
        </p:spPr>
        <p:txBody>
          <a:bodyPr/>
          <a:lstStyle/>
          <a:p>
            <a:endParaRPr lang="he-IL"/>
          </a:p>
        </p:txBody>
      </p:sp>
      <p:sp>
        <p:nvSpPr>
          <p:cNvPr id="5" name="Freeform 5"/>
          <p:cNvSpPr/>
          <p:nvPr/>
        </p:nvSpPr>
        <p:spPr>
          <a:xfrm rot="7659121">
            <a:off x="-4615099" y="6004903"/>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5">
              <a:extLst>
                <a:ext uri="{96DAC541-7B7A-43D3-8B79-37D633B846F1}">
                  <asvg:svgBlip xmlns:asvg="http://schemas.microsoft.com/office/drawing/2016/SVG/main" r:embed="rId6"/>
                </a:ext>
              </a:extLst>
            </a:blip>
            <a:stretch>
              <a:fillRect t="-65" b="-65"/>
            </a:stretch>
          </a:blipFill>
        </p:spPr>
        <p:txBody>
          <a:bodyPr/>
          <a:lstStyle/>
          <a:p>
            <a:endParaRPr lang="he-IL"/>
          </a:p>
        </p:txBody>
      </p:sp>
      <p:grpSp>
        <p:nvGrpSpPr>
          <p:cNvPr id="6" name="Group 6"/>
          <p:cNvGrpSpPr/>
          <p:nvPr/>
        </p:nvGrpSpPr>
        <p:grpSpPr>
          <a:xfrm>
            <a:off x="13139844" y="9039938"/>
            <a:ext cx="5148156" cy="1247062"/>
            <a:chOff x="0" y="0"/>
            <a:chExt cx="6864208" cy="1662749"/>
          </a:xfrm>
        </p:grpSpPr>
        <p:sp>
          <p:nvSpPr>
            <p:cNvPr id="7" name="Freeform 7"/>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grpSp>
        <p:nvGrpSpPr>
          <p:cNvPr id="8" name="Group 8"/>
          <p:cNvGrpSpPr/>
          <p:nvPr/>
        </p:nvGrpSpPr>
        <p:grpSpPr>
          <a:xfrm>
            <a:off x="2648883" y="2072958"/>
            <a:ext cx="935052" cy="934629"/>
            <a:chOff x="0" y="0"/>
            <a:chExt cx="1246736" cy="1246172"/>
          </a:xfrm>
        </p:grpSpPr>
        <p:sp>
          <p:nvSpPr>
            <p:cNvPr id="9" name="Freeform 9"/>
            <p:cNvSpPr/>
            <p:nvPr/>
          </p:nvSpPr>
          <p:spPr>
            <a:xfrm>
              <a:off x="0" y="0"/>
              <a:ext cx="1246759" cy="1246124"/>
            </a:xfrm>
            <a:custGeom>
              <a:avLst/>
              <a:gdLst/>
              <a:ahLst/>
              <a:cxnLst/>
              <a:rect l="l" t="t" r="r" b="b"/>
              <a:pathLst>
                <a:path w="1246759" h="1246124">
                  <a:moveTo>
                    <a:pt x="0" y="0"/>
                  </a:moveTo>
                  <a:lnTo>
                    <a:pt x="1246759" y="0"/>
                  </a:lnTo>
                  <a:lnTo>
                    <a:pt x="1246759" y="1246124"/>
                  </a:lnTo>
                  <a:lnTo>
                    <a:pt x="0" y="1246124"/>
                  </a:lnTo>
                  <a:lnTo>
                    <a:pt x="0" y="0"/>
                  </a:lnTo>
                  <a:close/>
                </a:path>
              </a:pathLst>
            </a:custGeom>
            <a:blipFill>
              <a:blip r:embed="rId8"/>
              <a:stretch>
                <a:fillRect t="-293" r="1" b="-296"/>
              </a:stretch>
            </a:blipFill>
          </p:spPr>
          <p:txBody>
            <a:bodyPr/>
            <a:lstStyle/>
            <a:p>
              <a:endParaRPr lang="he-IL"/>
            </a:p>
          </p:txBody>
        </p:sp>
      </p:grpSp>
      <p:grpSp>
        <p:nvGrpSpPr>
          <p:cNvPr id="10" name="Group 10"/>
          <p:cNvGrpSpPr/>
          <p:nvPr/>
        </p:nvGrpSpPr>
        <p:grpSpPr>
          <a:xfrm>
            <a:off x="9889499" y="2232270"/>
            <a:ext cx="885383" cy="885383"/>
            <a:chOff x="0" y="0"/>
            <a:chExt cx="1180511" cy="1180511"/>
          </a:xfrm>
        </p:grpSpPr>
        <p:sp>
          <p:nvSpPr>
            <p:cNvPr id="11" name="Freeform 11"/>
            <p:cNvSpPr/>
            <p:nvPr/>
          </p:nvSpPr>
          <p:spPr>
            <a:xfrm>
              <a:off x="0" y="0"/>
              <a:ext cx="1180465" cy="1180465"/>
            </a:xfrm>
            <a:custGeom>
              <a:avLst/>
              <a:gdLst/>
              <a:ahLst/>
              <a:cxnLst/>
              <a:rect l="l" t="t" r="r" b="b"/>
              <a:pathLst>
                <a:path w="1180465" h="1180465">
                  <a:moveTo>
                    <a:pt x="0" y="0"/>
                  </a:moveTo>
                  <a:lnTo>
                    <a:pt x="1180465" y="0"/>
                  </a:lnTo>
                  <a:lnTo>
                    <a:pt x="1180465" y="1180465"/>
                  </a:lnTo>
                  <a:lnTo>
                    <a:pt x="0" y="1180465"/>
                  </a:lnTo>
                  <a:lnTo>
                    <a:pt x="0" y="0"/>
                  </a:lnTo>
                  <a:close/>
                </a:path>
              </a:pathLst>
            </a:custGeom>
            <a:blipFill>
              <a:blip r:embed="rId9"/>
              <a:stretch>
                <a:fillRect r="-3" b="-3"/>
              </a:stretch>
            </a:blipFill>
          </p:spPr>
          <p:txBody>
            <a:bodyPr/>
            <a:lstStyle/>
            <a:p>
              <a:endParaRPr lang="he-IL"/>
            </a:p>
          </p:txBody>
        </p:sp>
      </p:grpSp>
      <p:grpSp>
        <p:nvGrpSpPr>
          <p:cNvPr id="12" name="Group 12"/>
          <p:cNvGrpSpPr/>
          <p:nvPr/>
        </p:nvGrpSpPr>
        <p:grpSpPr>
          <a:xfrm>
            <a:off x="2218548" y="5954855"/>
            <a:ext cx="1021020" cy="1021020"/>
            <a:chOff x="0" y="0"/>
            <a:chExt cx="1361360" cy="1361360"/>
          </a:xfrm>
        </p:grpSpPr>
        <p:sp>
          <p:nvSpPr>
            <p:cNvPr id="13" name="Freeform 13"/>
            <p:cNvSpPr/>
            <p:nvPr/>
          </p:nvSpPr>
          <p:spPr>
            <a:xfrm>
              <a:off x="0" y="0"/>
              <a:ext cx="1361313" cy="1361313"/>
            </a:xfrm>
            <a:custGeom>
              <a:avLst/>
              <a:gdLst/>
              <a:ahLst/>
              <a:cxnLst/>
              <a:rect l="l" t="t" r="r" b="b"/>
              <a:pathLst>
                <a:path w="1361313" h="1361313">
                  <a:moveTo>
                    <a:pt x="0" y="0"/>
                  </a:moveTo>
                  <a:lnTo>
                    <a:pt x="1361313" y="0"/>
                  </a:lnTo>
                  <a:lnTo>
                    <a:pt x="1361313" y="1361313"/>
                  </a:lnTo>
                  <a:lnTo>
                    <a:pt x="0" y="1361313"/>
                  </a:lnTo>
                  <a:lnTo>
                    <a:pt x="0" y="0"/>
                  </a:lnTo>
                  <a:close/>
                </a:path>
              </a:pathLst>
            </a:custGeom>
            <a:blipFill>
              <a:blip r:embed="rId10"/>
              <a:stretch>
                <a:fillRect r="-3" b="-3"/>
              </a:stretch>
            </a:blipFill>
          </p:spPr>
          <p:txBody>
            <a:bodyPr/>
            <a:lstStyle/>
            <a:p>
              <a:endParaRPr lang="he-IL"/>
            </a:p>
          </p:txBody>
        </p:sp>
      </p:grpSp>
      <p:grpSp>
        <p:nvGrpSpPr>
          <p:cNvPr id="14" name="Group 14"/>
          <p:cNvGrpSpPr/>
          <p:nvPr/>
        </p:nvGrpSpPr>
        <p:grpSpPr>
          <a:xfrm>
            <a:off x="9851602" y="5945985"/>
            <a:ext cx="961142" cy="974019"/>
            <a:chOff x="0" y="0"/>
            <a:chExt cx="1281523" cy="1298692"/>
          </a:xfrm>
        </p:grpSpPr>
        <p:sp>
          <p:nvSpPr>
            <p:cNvPr id="15" name="Freeform 15"/>
            <p:cNvSpPr/>
            <p:nvPr/>
          </p:nvSpPr>
          <p:spPr>
            <a:xfrm>
              <a:off x="0" y="0"/>
              <a:ext cx="1281557" cy="1298702"/>
            </a:xfrm>
            <a:custGeom>
              <a:avLst/>
              <a:gdLst/>
              <a:ahLst/>
              <a:cxnLst/>
              <a:rect l="l" t="t" r="r" b="b"/>
              <a:pathLst>
                <a:path w="1281557" h="1298702">
                  <a:moveTo>
                    <a:pt x="0" y="0"/>
                  </a:moveTo>
                  <a:lnTo>
                    <a:pt x="1281557" y="0"/>
                  </a:lnTo>
                  <a:lnTo>
                    <a:pt x="1281557" y="1298702"/>
                  </a:lnTo>
                  <a:lnTo>
                    <a:pt x="0" y="1298702"/>
                  </a:lnTo>
                  <a:lnTo>
                    <a:pt x="0" y="0"/>
                  </a:lnTo>
                  <a:close/>
                </a:path>
              </a:pathLst>
            </a:custGeom>
            <a:blipFill>
              <a:blip r:embed="rId11"/>
              <a:stretch>
                <a:fillRect l="-669" r="-667"/>
              </a:stretch>
            </a:blipFill>
          </p:spPr>
          <p:txBody>
            <a:bodyPr/>
            <a:lstStyle/>
            <a:p>
              <a:endParaRPr lang="he-IL"/>
            </a:p>
          </p:txBody>
        </p:sp>
      </p:grpSp>
      <p:sp>
        <p:nvSpPr>
          <p:cNvPr id="16" name="TextBox 16"/>
          <p:cNvSpPr txBox="1"/>
          <p:nvPr/>
        </p:nvSpPr>
        <p:spPr>
          <a:xfrm>
            <a:off x="3490854" y="2856310"/>
            <a:ext cx="4709550" cy="1809750"/>
          </a:xfrm>
          <a:prstGeom prst="rect">
            <a:avLst/>
          </a:prstGeom>
        </p:spPr>
        <p:txBody>
          <a:bodyPr lIns="0" tIns="0" rIns="0" bIns="0" rtlCol="0" anchor="t">
            <a:spAutoFit/>
          </a:bodyPr>
          <a:lstStyle/>
          <a:p>
            <a:pPr algn="just">
              <a:lnSpc>
                <a:spcPts val="2879"/>
              </a:lnSpc>
            </a:pPr>
            <a:r>
              <a:rPr lang="en-US" sz="2400" dirty="0">
                <a:solidFill>
                  <a:srgbClr val="2A2A2A"/>
                </a:solidFill>
                <a:latin typeface="Blinker"/>
                <a:ea typeface="Blinker"/>
                <a:cs typeface="Blinker"/>
                <a:sym typeface="Blinker"/>
              </a:rPr>
              <a:t>The system hides some edges in the graph on purpose. This forces the encoder to learn more useful patterns, without relying too much on direct connections.</a:t>
            </a:r>
          </a:p>
        </p:txBody>
      </p:sp>
      <p:sp>
        <p:nvSpPr>
          <p:cNvPr id="17" name="TextBox 17"/>
          <p:cNvSpPr txBox="1"/>
          <p:nvPr/>
        </p:nvSpPr>
        <p:spPr>
          <a:xfrm>
            <a:off x="10978345" y="2856310"/>
            <a:ext cx="4728150" cy="2212272"/>
          </a:xfrm>
          <a:prstGeom prst="rect">
            <a:avLst/>
          </a:prstGeom>
        </p:spPr>
        <p:txBody>
          <a:bodyPr lIns="0" tIns="0" rIns="0" bIns="0" rtlCol="0" anchor="t">
            <a:spAutoFit/>
          </a:bodyPr>
          <a:lstStyle/>
          <a:p>
            <a:pPr algn="just">
              <a:lnSpc>
                <a:spcPts val="2879"/>
              </a:lnSpc>
            </a:pPr>
            <a:r>
              <a:rPr lang="en-US" sz="2400" dirty="0">
                <a:solidFill>
                  <a:srgbClr val="2A2A2A"/>
                </a:solidFill>
                <a:latin typeface="Blinker"/>
                <a:ea typeface="Blinker"/>
                <a:cs typeface="Blinker"/>
                <a:sym typeface="Blinker"/>
              </a:rPr>
              <a:t>The encoder takes the masked graph and turns it into a simple version of each node. The decoder then tries to rebuild the original graph, including the hidden edges, from this simplified version.</a:t>
            </a:r>
          </a:p>
        </p:txBody>
      </p:sp>
      <p:sp>
        <p:nvSpPr>
          <p:cNvPr id="18" name="TextBox 18"/>
          <p:cNvSpPr txBox="1"/>
          <p:nvPr/>
        </p:nvSpPr>
        <p:spPr>
          <a:xfrm>
            <a:off x="10947597" y="6554912"/>
            <a:ext cx="4728150" cy="2171700"/>
          </a:xfrm>
          <a:prstGeom prst="rect">
            <a:avLst/>
          </a:prstGeom>
        </p:spPr>
        <p:txBody>
          <a:bodyPr lIns="0" tIns="0" rIns="0" bIns="0" rtlCol="0" anchor="t">
            <a:spAutoFit/>
          </a:bodyPr>
          <a:lstStyle/>
          <a:p>
            <a:pPr algn="just">
              <a:lnSpc>
                <a:spcPts val="2879"/>
              </a:lnSpc>
            </a:pPr>
            <a:r>
              <a:rPr lang="en-US" sz="2400" dirty="0">
                <a:solidFill>
                  <a:srgbClr val="2A2A2A"/>
                </a:solidFill>
                <a:latin typeface="Blinker"/>
                <a:ea typeface="Blinker"/>
                <a:cs typeface="Blinker"/>
                <a:sym typeface="Blinker"/>
              </a:rPr>
              <a:t>The system is built to understand both the close connections between nodes and the overall structure of the graph. This helps it focus not just on nearby nodes but also on how everything in the graph is connected.</a:t>
            </a:r>
          </a:p>
        </p:txBody>
      </p:sp>
      <p:sp>
        <p:nvSpPr>
          <p:cNvPr id="19" name="TextBox 19"/>
          <p:cNvSpPr txBox="1"/>
          <p:nvPr/>
        </p:nvSpPr>
        <p:spPr>
          <a:xfrm>
            <a:off x="3419503" y="2232270"/>
            <a:ext cx="4709550" cy="506998"/>
          </a:xfrm>
          <a:prstGeom prst="rect">
            <a:avLst/>
          </a:prstGeom>
        </p:spPr>
        <p:txBody>
          <a:bodyPr lIns="0" tIns="0" rIns="0" bIns="0" rtlCol="0" anchor="t">
            <a:spAutoFit/>
          </a:bodyPr>
          <a:lstStyle/>
          <a:p>
            <a:pPr algn="ctr">
              <a:lnSpc>
                <a:spcPts val="4320"/>
              </a:lnSpc>
            </a:pPr>
            <a:r>
              <a:rPr lang="en-US" sz="2800" dirty="0">
                <a:solidFill>
                  <a:srgbClr val="2A2A2A"/>
                </a:solidFill>
                <a:latin typeface="Arimo"/>
                <a:ea typeface="Arimo"/>
                <a:cs typeface="Arimo"/>
                <a:sym typeface="Arimo"/>
              </a:rPr>
              <a:t>Masking Strategy</a:t>
            </a:r>
          </a:p>
        </p:txBody>
      </p:sp>
      <p:sp>
        <p:nvSpPr>
          <p:cNvPr id="20" name="TextBox 20"/>
          <p:cNvSpPr txBox="1"/>
          <p:nvPr/>
        </p:nvSpPr>
        <p:spPr>
          <a:xfrm>
            <a:off x="10978345" y="2232270"/>
            <a:ext cx="4728150" cy="495328"/>
          </a:xfrm>
          <a:prstGeom prst="rect">
            <a:avLst/>
          </a:prstGeom>
        </p:spPr>
        <p:txBody>
          <a:bodyPr lIns="0" tIns="0" rIns="0" bIns="0" rtlCol="0" anchor="t">
            <a:spAutoFit/>
          </a:bodyPr>
          <a:lstStyle/>
          <a:p>
            <a:pPr algn="ctr">
              <a:lnSpc>
                <a:spcPts val="4320"/>
              </a:lnSpc>
            </a:pPr>
            <a:r>
              <a:rPr lang="en-US" sz="2800" dirty="0">
                <a:solidFill>
                  <a:srgbClr val="2A2A2A"/>
                </a:solidFill>
                <a:latin typeface="Arimo"/>
                <a:ea typeface="Arimo"/>
                <a:cs typeface="Arimo"/>
                <a:sym typeface="Arimo"/>
              </a:rPr>
              <a:t>Encoder-Decoder Framework</a:t>
            </a:r>
          </a:p>
        </p:txBody>
      </p:sp>
      <p:sp>
        <p:nvSpPr>
          <p:cNvPr id="21" name="TextBox 21"/>
          <p:cNvSpPr txBox="1"/>
          <p:nvPr/>
        </p:nvSpPr>
        <p:spPr>
          <a:xfrm>
            <a:off x="3419503" y="5954855"/>
            <a:ext cx="4709550" cy="495328"/>
          </a:xfrm>
          <a:prstGeom prst="rect">
            <a:avLst/>
          </a:prstGeom>
        </p:spPr>
        <p:txBody>
          <a:bodyPr lIns="0" tIns="0" rIns="0" bIns="0" rtlCol="0" anchor="t">
            <a:spAutoFit/>
          </a:bodyPr>
          <a:lstStyle/>
          <a:p>
            <a:pPr algn="ctr">
              <a:lnSpc>
                <a:spcPts val="4320"/>
              </a:lnSpc>
            </a:pPr>
            <a:r>
              <a:rPr lang="en-US" sz="2800" dirty="0">
                <a:solidFill>
                  <a:srgbClr val="2A2A2A"/>
                </a:solidFill>
                <a:latin typeface="Arimo"/>
                <a:ea typeface="Arimo"/>
                <a:cs typeface="Arimo"/>
                <a:sym typeface="Arimo"/>
              </a:rPr>
              <a:t>Graph Convolutional Network</a:t>
            </a:r>
          </a:p>
        </p:txBody>
      </p:sp>
      <p:sp>
        <p:nvSpPr>
          <p:cNvPr id="22" name="TextBox 22"/>
          <p:cNvSpPr txBox="1"/>
          <p:nvPr/>
        </p:nvSpPr>
        <p:spPr>
          <a:xfrm>
            <a:off x="10992704" y="5945985"/>
            <a:ext cx="4728150" cy="506998"/>
          </a:xfrm>
          <a:prstGeom prst="rect">
            <a:avLst/>
          </a:prstGeom>
        </p:spPr>
        <p:txBody>
          <a:bodyPr lIns="0" tIns="0" rIns="0" bIns="0" rtlCol="0" anchor="t">
            <a:spAutoFit/>
          </a:bodyPr>
          <a:lstStyle/>
          <a:p>
            <a:pPr algn="ctr">
              <a:lnSpc>
                <a:spcPts val="4320"/>
              </a:lnSpc>
            </a:pPr>
            <a:r>
              <a:rPr lang="en-US" sz="2800" dirty="0">
                <a:solidFill>
                  <a:srgbClr val="2A2A2A"/>
                </a:solidFill>
                <a:latin typeface="Arimo"/>
                <a:ea typeface="Arimo"/>
                <a:cs typeface="Arimo"/>
                <a:sym typeface="Arimo"/>
              </a:rPr>
              <a:t>Learning Objective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6"/>
              <a:stretch>
                <a:fillRect t="-141" b="-137"/>
              </a:stretch>
            </a:blipFill>
          </p:spPr>
          <p:txBody>
            <a:bodyPr/>
            <a:lstStyle/>
            <a:p>
              <a:endParaRPr lang="he-IL"/>
            </a:p>
          </p:txBody>
        </p:sp>
      </p:grpSp>
      <p:sp>
        <p:nvSpPr>
          <p:cNvPr id="6" name="TextBox 6"/>
          <p:cNvSpPr txBox="1"/>
          <p:nvPr/>
        </p:nvSpPr>
        <p:spPr>
          <a:xfrm>
            <a:off x="7902825" y="2640910"/>
            <a:ext cx="2482350" cy="1447800"/>
          </a:xfrm>
          <a:prstGeom prst="rect">
            <a:avLst/>
          </a:prstGeom>
        </p:spPr>
        <p:txBody>
          <a:bodyPr lIns="0" tIns="0" rIns="0" bIns="0" rtlCol="0" anchor="t">
            <a:spAutoFit/>
          </a:bodyPr>
          <a:lstStyle/>
          <a:p>
            <a:pPr algn="ctr">
              <a:lnSpc>
                <a:spcPts val="10800"/>
              </a:lnSpc>
            </a:pPr>
            <a:r>
              <a:rPr lang="en-US" sz="9000" b="1">
                <a:solidFill>
                  <a:srgbClr val="000000"/>
                </a:solidFill>
                <a:latin typeface="Arimo Bold"/>
                <a:ea typeface="Arimo Bold"/>
                <a:cs typeface="Arimo Bold"/>
                <a:sym typeface="Arimo Bold"/>
              </a:rPr>
              <a:t>03</a:t>
            </a:r>
          </a:p>
        </p:txBody>
      </p:sp>
      <p:sp>
        <p:nvSpPr>
          <p:cNvPr id="7" name="TextBox 7"/>
          <p:cNvSpPr txBox="1"/>
          <p:nvPr/>
        </p:nvSpPr>
        <p:spPr>
          <a:xfrm>
            <a:off x="5022890" y="4012510"/>
            <a:ext cx="8242221" cy="1514475"/>
          </a:xfrm>
          <a:prstGeom prst="rect">
            <a:avLst/>
          </a:prstGeom>
        </p:spPr>
        <p:txBody>
          <a:bodyPr lIns="0" tIns="0" rIns="0" bIns="0" rtlCol="0" anchor="t">
            <a:spAutoFit/>
          </a:bodyPr>
          <a:lstStyle/>
          <a:p>
            <a:pPr algn="ctr">
              <a:lnSpc>
                <a:spcPts val="11399"/>
              </a:lnSpc>
            </a:pPr>
            <a:r>
              <a:rPr lang="en-US" sz="9499" b="1">
                <a:solidFill>
                  <a:srgbClr val="000000"/>
                </a:solidFill>
                <a:latin typeface="Arimo Bold"/>
                <a:ea typeface="Arimo Bold"/>
                <a:cs typeface="Arimo Bold"/>
                <a:sym typeface="Arimo Bold"/>
              </a:rPr>
              <a:t>MODEL FLOW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2942681" y="2605777"/>
            <a:ext cx="12402638" cy="5736220"/>
            <a:chOff x="0" y="0"/>
            <a:chExt cx="16536851" cy="7648293"/>
          </a:xfrm>
        </p:grpSpPr>
        <p:sp>
          <p:nvSpPr>
            <p:cNvPr id="7" name="Freeform 7"/>
            <p:cNvSpPr/>
            <p:nvPr/>
          </p:nvSpPr>
          <p:spPr>
            <a:xfrm>
              <a:off x="0" y="0"/>
              <a:ext cx="16536797" cy="7648321"/>
            </a:xfrm>
            <a:custGeom>
              <a:avLst/>
              <a:gdLst/>
              <a:ahLst/>
              <a:cxnLst/>
              <a:rect l="l" t="t" r="r" b="b"/>
              <a:pathLst>
                <a:path w="16536797" h="7648321">
                  <a:moveTo>
                    <a:pt x="0" y="0"/>
                  </a:moveTo>
                  <a:lnTo>
                    <a:pt x="16536797" y="0"/>
                  </a:lnTo>
                  <a:lnTo>
                    <a:pt x="16536797" y="7648321"/>
                  </a:lnTo>
                  <a:lnTo>
                    <a:pt x="0" y="7648321"/>
                  </a:lnTo>
                  <a:lnTo>
                    <a:pt x="0" y="0"/>
                  </a:lnTo>
                  <a:close/>
                </a:path>
              </a:pathLst>
            </a:custGeom>
            <a:blipFill>
              <a:blip r:embed="rId2"/>
              <a:stretch>
                <a:fillRect l="-42" r="-42"/>
              </a:stretch>
            </a:blipFill>
          </p:spPr>
          <p:txBody>
            <a:bodyPr/>
            <a:lstStyle/>
            <a:p>
              <a:endParaRPr lang="he-IL"/>
            </a:p>
          </p:txBody>
        </p:sp>
      </p:grpSp>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8" name="TextBox 8"/>
          <p:cNvSpPr txBox="1"/>
          <p:nvPr/>
        </p:nvSpPr>
        <p:spPr>
          <a:xfrm>
            <a:off x="2853162" y="1310383"/>
            <a:ext cx="12581675" cy="971550"/>
          </a:xfrm>
          <a:prstGeom prst="rect">
            <a:avLst/>
          </a:prstGeom>
        </p:spPr>
        <p:txBody>
          <a:bodyPr lIns="0" tIns="0" rIns="0" bIns="0" rtlCol="0" anchor="t">
            <a:spAutoFit/>
          </a:bodyPr>
          <a:lstStyle/>
          <a:p>
            <a:pPr algn="l">
              <a:lnSpc>
                <a:spcPts val="7200"/>
              </a:lnSpc>
            </a:pPr>
            <a:r>
              <a:rPr lang="en-US" sz="6000">
                <a:solidFill>
                  <a:srgbClr val="2A2A2A"/>
                </a:solidFill>
                <a:latin typeface="Arimo"/>
                <a:ea typeface="Arimo"/>
                <a:cs typeface="Arimo"/>
                <a:sym typeface="Arimo"/>
              </a:rPr>
              <a:t>MaskGAE Model – Masking Strategy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3003936" y="2476500"/>
            <a:ext cx="12388464" cy="5574809"/>
            <a:chOff x="0" y="0"/>
            <a:chExt cx="16517952" cy="7433079"/>
          </a:xfrm>
        </p:grpSpPr>
        <p:sp>
          <p:nvSpPr>
            <p:cNvPr id="7" name="Freeform 7"/>
            <p:cNvSpPr/>
            <p:nvPr/>
          </p:nvSpPr>
          <p:spPr>
            <a:xfrm>
              <a:off x="0" y="0"/>
              <a:ext cx="16518001" cy="7433056"/>
            </a:xfrm>
            <a:custGeom>
              <a:avLst/>
              <a:gdLst/>
              <a:ahLst/>
              <a:cxnLst/>
              <a:rect l="l" t="t" r="r" b="b"/>
              <a:pathLst>
                <a:path w="16518001" h="7433056">
                  <a:moveTo>
                    <a:pt x="0" y="0"/>
                  </a:moveTo>
                  <a:lnTo>
                    <a:pt x="16518001" y="0"/>
                  </a:lnTo>
                  <a:lnTo>
                    <a:pt x="16518001" y="7433056"/>
                  </a:lnTo>
                  <a:lnTo>
                    <a:pt x="0" y="7433056"/>
                  </a:lnTo>
                  <a:lnTo>
                    <a:pt x="0" y="0"/>
                  </a:lnTo>
                  <a:close/>
                </a:path>
              </a:pathLst>
            </a:custGeom>
            <a:blipFill>
              <a:blip r:embed="rId2"/>
              <a:stretch>
                <a:fillRect t="-15" b="-15"/>
              </a:stretch>
            </a:blipFill>
          </p:spPr>
          <p:txBody>
            <a:bodyPr/>
            <a:lstStyle/>
            <a:p>
              <a:endParaRPr lang="he-IL"/>
            </a:p>
          </p:txBody>
        </p:sp>
      </p:grpSp>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t="-65" b="-65"/>
            </a:stretch>
          </a:blipFill>
        </p:spPr>
        <p:txBody>
          <a:bodyPr/>
          <a:lstStyle/>
          <a:p>
            <a:endParaRPr lang="he-IL"/>
          </a:p>
        </p:txBody>
      </p:sp>
      <p:sp>
        <p:nvSpPr>
          <p:cNvPr id="3" name="Freeform 3"/>
          <p:cNvSpPr/>
          <p:nvPr/>
        </p:nvSpPr>
        <p:spPr>
          <a:xfrm rot="2016048">
            <a:off x="11884568" y="-629401"/>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5">
              <a:extLst>
                <a:ext uri="{96DAC541-7B7A-43D3-8B79-37D633B846F1}">
                  <asvg:svgBlip xmlns:asvg="http://schemas.microsoft.com/office/drawing/2016/SVG/main" r:embed="rId6"/>
                </a:ext>
              </a:extLst>
            </a:blip>
            <a:stretch>
              <a:fillRect t="-44" b="-44"/>
            </a:stretch>
          </a:blipFill>
        </p:spPr>
        <p:txBody>
          <a:bodyPr/>
          <a:lstStyle/>
          <a:p>
            <a:endParaRPr lang="he-IL"/>
          </a:p>
        </p:txBody>
      </p:sp>
      <p:grpSp>
        <p:nvGrpSpPr>
          <p:cNvPr id="4" name="Group 4"/>
          <p:cNvGrpSpPr/>
          <p:nvPr/>
        </p:nvGrpSpPr>
        <p:grpSpPr>
          <a:xfrm>
            <a:off x="13139844" y="9039938"/>
            <a:ext cx="5148156" cy="1247062"/>
            <a:chOff x="0" y="0"/>
            <a:chExt cx="6864208" cy="1662749"/>
          </a:xfrm>
        </p:grpSpPr>
        <p:sp>
          <p:nvSpPr>
            <p:cNvPr id="5" name="Freeform 5"/>
            <p:cNvSpPr/>
            <p:nvPr/>
          </p:nvSpPr>
          <p:spPr>
            <a:xfrm>
              <a:off x="0" y="0"/>
              <a:ext cx="6864223" cy="1662811"/>
            </a:xfrm>
            <a:custGeom>
              <a:avLst/>
              <a:gdLst/>
              <a:ahLst/>
              <a:cxnLst/>
              <a:rect l="l" t="t" r="r" b="b"/>
              <a:pathLst>
                <a:path w="6864223" h="1662811">
                  <a:moveTo>
                    <a:pt x="0" y="0"/>
                  </a:moveTo>
                  <a:lnTo>
                    <a:pt x="6864223" y="0"/>
                  </a:lnTo>
                  <a:lnTo>
                    <a:pt x="6864223" y="1662811"/>
                  </a:lnTo>
                  <a:lnTo>
                    <a:pt x="0" y="1662811"/>
                  </a:lnTo>
                  <a:lnTo>
                    <a:pt x="0" y="0"/>
                  </a:lnTo>
                  <a:close/>
                </a:path>
              </a:pathLst>
            </a:custGeom>
            <a:blipFill>
              <a:blip r:embed="rId7"/>
              <a:stretch>
                <a:fillRect t="-141" b="-137"/>
              </a:stretch>
            </a:blipFill>
          </p:spPr>
          <p:txBody>
            <a:bodyPr/>
            <a:lstStyle/>
            <a:p>
              <a:endParaRPr lang="he-IL"/>
            </a:p>
          </p:txBody>
        </p:sp>
      </p:grpSp>
      <p:sp>
        <p:nvSpPr>
          <p:cNvPr id="8" name="TextBox 8"/>
          <p:cNvSpPr txBox="1"/>
          <p:nvPr/>
        </p:nvSpPr>
        <p:spPr>
          <a:xfrm>
            <a:off x="4281277" y="1403268"/>
            <a:ext cx="9725445" cy="971550"/>
          </a:xfrm>
          <a:prstGeom prst="rect">
            <a:avLst/>
          </a:prstGeom>
        </p:spPr>
        <p:txBody>
          <a:bodyPr lIns="0" tIns="0" rIns="0" bIns="0" rtlCol="0" anchor="t">
            <a:spAutoFit/>
          </a:bodyPr>
          <a:lstStyle/>
          <a:p>
            <a:pPr algn="l">
              <a:lnSpc>
                <a:spcPts val="7200"/>
              </a:lnSpc>
            </a:pPr>
            <a:r>
              <a:rPr lang="en-US" sz="6000">
                <a:solidFill>
                  <a:srgbClr val="2A2A2A"/>
                </a:solidFill>
                <a:latin typeface="Arimo"/>
                <a:ea typeface="Arimo"/>
                <a:cs typeface="Arimo"/>
                <a:sym typeface="Arimo"/>
              </a:rPr>
              <a:t>MaskGAE Model – Encoder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TotalTime>
  <Words>1277</Words>
  <Application>Microsoft Office PowerPoint</Application>
  <PresentationFormat>מותאם אישית</PresentationFormat>
  <Paragraphs>150</Paragraphs>
  <Slides>23</Slides>
  <Notes>10</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23</vt:i4>
      </vt:variant>
    </vt:vector>
  </HeadingPairs>
  <TitlesOfParts>
    <vt:vector size="33" baseType="lpstr">
      <vt:lpstr>Arimo</vt:lpstr>
      <vt:lpstr>Arial</vt:lpstr>
      <vt:lpstr>Blinker</vt:lpstr>
      <vt:lpstr>Arimo Bold</vt:lpstr>
      <vt:lpstr>Canva Sans Bold</vt:lpstr>
      <vt:lpstr>Calibri</vt:lpstr>
      <vt:lpstr>Canva Sans</vt:lpstr>
      <vt:lpstr>Blinker Bold</vt:lpstr>
      <vt:lpstr>Arimo Bold Italics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B 24-1-R-10 .pptx</dc:title>
  <cp:lastModifiedBy>Gilad Segal</cp:lastModifiedBy>
  <cp:revision>6</cp:revision>
  <dcterms:created xsi:type="dcterms:W3CDTF">2006-08-16T00:00:00Z</dcterms:created>
  <dcterms:modified xsi:type="dcterms:W3CDTF">2024-09-21T18:42:13Z</dcterms:modified>
  <dc:identifier>DAGQvwQKnfo</dc:identifier>
</cp:coreProperties>
</file>